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90" r:id="rId2"/>
    <p:sldId id="256" r:id="rId3"/>
    <p:sldId id="291" r:id="rId4"/>
    <p:sldId id="287" r:id="rId5"/>
    <p:sldId id="270" r:id="rId6"/>
    <p:sldId id="271" r:id="rId7"/>
    <p:sldId id="278" r:id="rId8"/>
    <p:sldId id="258" r:id="rId9"/>
    <p:sldId id="280" r:id="rId10"/>
    <p:sldId id="281" r:id="rId11"/>
    <p:sldId id="282" r:id="rId12"/>
    <p:sldId id="283" r:id="rId13"/>
    <p:sldId id="284" r:id="rId14"/>
    <p:sldId id="285" r:id="rId15"/>
    <p:sldId id="266" r:id="rId16"/>
    <p:sldId id="260" r:id="rId17"/>
    <p:sldId id="279" r:id="rId18"/>
    <p:sldId id="261" r:id="rId19"/>
    <p:sldId id="277" r:id="rId20"/>
    <p:sldId id="286" r:id="rId21"/>
    <p:sldId id="267" r:id="rId22"/>
    <p:sldId id="274" r:id="rId23"/>
    <p:sldId id="272" r:id="rId24"/>
    <p:sldId id="275" r:id="rId25"/>
    <p:sldId id="288" r:id="rId26"/>
    <p:sldId id="276" r:id="rId27"/>
    <p:sldId id="28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8E0"/>
    <a:srgbClr val="F37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6818" autoAdjust="0"/>
  </p:normalViewPr>
  <p:slideViewPr>
    <p:cSldViewPr snapToGrid="0">
      <p:cViewPr varScale="1">
        <p:scale>
          <a:sx n="63" d="100"/>
          <a:sy n="63" d="100"/>
        </p:scale>
        <p:origin x="14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994DDF-59A3-4FA3-B7C1-A207960C0D3D}" type="datetimeFigureOut">
              <a:rPr lang="en-US" smtClean="0"/>
              <a:t>9/21/2016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D9EE80-923D-41C9-AE14-9872AECA7CEA}" type="slidenum">
              <a:rPr lang="en-US" smtClean="0"/>
              <a:t>‹#›</a:t>
            </a:fld>
            <a:endParaRPr lang="en-US"/>
          </a:p>
        </p:txBody>
      </p:sp>
    </p:spTree>
    <p:extLst>
      <p:ext uri="{BB962C8B-B14F-4D97-AF65-F5344CB8AC3E}">
        <p14:creationId xmlns:p14="http://schemas.microsoft.com/office/powerpoint/2010/main" val="1663658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D9DF0F4-738D-4347-A056-4E6244F1C8E6}" type="datetimeFigureOut">
              <a:rPr lang="en-US" smtClean="0"/>
              <a:t>9/21/2016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EBB2F2-F396-4F21-A5F4-04A4CC98144B}" type="slidenum">
              <a:rPr lang="en-US" smtClean="0"/>
              <a:t>‹#›</a:t>
            </a:fld>
            <a:endParaRPr lang="en-US"/>
          </a:p>
        </p:txBody>
      </p:sp>
    </p:spTree>
    <p:extLst>
      <p:ext uri="{BB962C8B-B14F-4D97-AF65-F5344CB8AC3E}">
        <p14:creationId xmlns:p14="http://schemas.microsoft.com/office/powerpoint/2010/main" val="27879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activity will help your audience start thinking about career and college exploration for students. It’s a fun game and is an example of the types of activities you can do with students. This activity borrows from the games </a:t>
            </a:r>
            <a:r>
              <a:rPr lang="en-US" baseline="0" dirty="0" err="1"/>
              <a:t>Scattergories</a:t>
            </a:r>
            <a:r>
              <a:rPr lang="en-US" baseline="0" dirty="0"/>
              <a:t> and </a:t>
            </a:r>
            <a:r>
              <a:rPr lang="en-US" baseline="0" dirty="0" err="1"/>
              <a:t>Basta</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prepare for the game, you will need to make copies of the table in slide 24 for each person. Two copies of the table will fit on an 8.5”x11” piece of paper horizontally. If you would like a Word version that is printable, please email aperez@ccedresults.org. This game works especially well when people are seated in groups at tables because it makes scoring easier when there aren’t too many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Hand out copies of the game to each person, but make sure they keep it face down so they don’t start brainstorming early! Once everyone has a copy of the game, you can begin to deliver the instructions on the slide. Each person will have 3-minutes to quickly write down their answers to the categories using the assigned letters. Click the space bar to bring up the example that is animated. For example, if the letter is “P” and they are trying to come up with a “college,” you might write </a:t>
            </a:r>
            <a:r>
              <a:rPr lang="en-US" baseline="0" dirty="0" err="1"/>
              <a:t>Pitzer</a:t>
            </a:r>
            <a:r>
              <a:rPr lang="en-US" baseline="0" dirty="0"/>
              <a:t> College or Penn State. Keep in mind, you are trying to be as creative as possible and identify answers at your table that no one else will pick.  When we score the game, you will not receive any points for repeated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Make sure to ask if everyone understands or if they still have questions. Then set your timer and tell everyone to GO!</a:t>
            </a:r>
            <a:endParaRPr lang="en-US" dirty="0"/>
          </a:p>
          <a:p>
            <a:endParaRPr lang="en-US" dirty="0"/>
          </a:p>
        </p:txBody>
      </p:sp>
      <p:sp>
        <p:nvSpPr>
          <p:cNvPr id="4" name="Slide Number Placeholder 3"/>
          <p:cNvSpPr>
            <a:spLocks noGrp="1"/>
          </p:cNvSpPr>
          <p:nvPr>
            <p:ph type="sldNum" sz="quarter" idx="10"/>
          </p:nvPr>
        </p:nvSpPr>
        <p:spPr/>
        <p:txBody>
          <a:bodyPr/>
          <a:lstStyle/>
          <a:p>
            <a:fld id="{77EBB2F2-F396-4F21-A5F4-04A4CC98144B}" type="slidenum">
              <a:rPr lang="en-US" smtClean="0"/>
              <a:t>23</a:t>
            </a:fld>
            <a:endParaRPr lang="en-US"/>
          </a:p>
        </p:txBody>
      </p:sp>
    </p:spTree>
    <p:extLst>
      <p:ext uri="{BB962C8B-B14F-4D97-AF65-F5344CB8AC3E}">
        <p14:creationId xmlns:p14="http://schemas.microsoft.com/office/powerpoint/2010/main" val="10551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Instructions: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you go to do scoring, have people compete against people at their table. Each person will share their answer within a letter/category. For example, they share the answer for the College that starts with “T” they wrote down: TSU, Temple, TCC. Since there are no repeats, everyone gets a point. When there is a shared answer, like “Theology” above, those two players cross it out and do not receive a point. Blanks also do not receive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Have everyone total their scores and see who the winner at each table is and who has the highest answer in the room. Try to have a prize for either table winners or the highest score in the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By show of hands, ask if anyone learned about a college, career, major or company they hadn’t heard of before? Part of exploring is learning from the people around us!</a:t>
            </a:r>
            <a:endParaRPr lang="en-US" dirty="0"/>
          </a:p>
          <a:p>
            <a:endParaRPr lang="en-US" dirty="0"/>
          </a:p>
        </p:txBody>
      </p:sp>
      <p:sp>
        <p:nvSpPr>
          <p:cNvPr id="4" name="Slide Number Placeholder 3"/>
          <p:cNvSpPr>
            <a:spLocks noGrp="1"/>
          </p:cNvSpPr>
          <p:nvPr>
            <p:ph type="sldNum" sz="quarter" idx="10"/>
          </p:nvPr>
        </p:nvSpPr>
        <p:spPr/>
        <p:txBody>
          <a:bodyPr/>
          <a:lstStyle/>
          <a:p>
            <a:fld id="{77EBB2F2-F396-4F21-A5F4-04A4CC98144B}" type="slidenum">
              <a:rPr lang="en-US" smtClean="0"/>
              <a:t>24</a:t>
            </a:fld>
            <a:endParaRPr lang="en-US"/>
          </a:p>
        </p:txBody>
      </p:sp>
    </p:spTree>
    <p:extLst>
      <p:ext uri="{BB962C8B-B14F-4D97-AF65-F5344CB8AC3E}">
        <p14:creationId xmlns:p14="http://schemas.microsoft.com/office/powerpoint/2010/main" val="380780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Instructions:</a:t>
            </a:r>
            <a:endParaRPr lang="en-US" dirty="0"/>
          </a:p>
          <a:p>
            <a:endParaRPr lang="en-US" dirty="0"/>
          </a:p>
        </p:txBody>
      </p:sp>
      <p:sp>
        <p:nvSpPr>
          <p:cNvPr id="4" name="Slide Number Placeholder 3"/>
          <p:cNvSpPr>
            <a:spLocks noGrp="1"/>
          </p:cNvSpPr>
          <p:nvPr>
            <p:ph type="sldNum" sz="quarter" idx="10"/>
          </p:nvPr>
        </p:nvSpPr>
        <p:spPr/>
        <p:txBody>
          <a:bodyPr/>
          <a:lstStyle/>
          <a:p>
            <a:fld id="{77EBB2F2-F396-4F21-A5F4-04A4CC98144B}" type="slidenum">
              <a:rPr lang="en-US" smtClean="0"/>
              <a:t>25</a:t>
            </a:fld>
            <a:endParaRPr lang="en-US"/>
          </a:p>
        </p:txBody>
      </p:sp>
    </p:spTree>
    <p:extLst>
      <p:ext uri="{BB962C8B-B14F-4D97-AF65-F5344CB8AC3E}">
        <p14:creationId xmlns:p14="http://schemas.microsoft.com/office/powerpoint/2010/main" val="190640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Materials</a:t>
            </a:r>
            <a:r>
              <a:rPr lang="en-US" dirty="0"/>
              <a:t>:</a:t>
            </a:r>
          </a:p>
          <a:p>
            <a:endParaRPr lang="en-US" dirty="0"/>
          </a:p>
          <a:p>
            <a:pPr marL="171450" indent="-171450">
              <a:buFont typeface="Arial" panose="020B0604020202020204" pitchFamily="34" charset="0"/>
              <a:buChar char="•"/>
            </a:pPr>
            <a:r>
              <a:rPr lang="en-US" dirty="0"/>
              <a:t>Post-its</a:t>
            </a:r>
          </a:p>
          <a:p>
            <a:pPr marL="171450" indent="-171450">
              <a:buFont typeface="Arial" panose="020B0604020202020204" pitchFamily="34" charset="0"/>
              <a:buChar char="•"/>
            </a:pPr>
            <a:r>
              <a:rPr lang="en-US" dirty="0"/>
              <a:t>Large paper or white board with “Career Connected Learning Ecosystem” boxes drawn, slide 26.</a:t>
            </a:r>
          </a:p>
          <a:p>
            <a:endParaRPr lang="en-US" dirty="0"/>
          </a:p>
          <a:p>
            <a:r>
              <a:rPr lang="en-US" u="sng" dirty="0"/>
              <a:t>Facilitator Instructions</a:t>
            </a:r>
            <a:r>
              <a:rPr lang="en-US" dirty="0"/>
              <a:t>: </a:t>
            </a:r>
          </a:p>
          <a:p>
            <a:endParaRPr lang="en-US" dirty="0"/>
          </a:p>
          <a:p>
            <a:r>
              <a:rPr lang="en-US" dirty="0"/>
              <a:t>Thi</a:t>
            </a:r>
            <a:r>
              <a:rPr lang="en-US" baseline="0" dirty="0"/>
              <a:t>s activity is to help your audience think about what influenced their own awareness of careers and what influences their student’s exploration. Each person is asked to brainstorm the first career or job that they wanted to be as a kid and how they knew about that career/job. They will then write that on a post-it note.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EBB2F2-F396-4F21-A5F4-04A4CC98144B}" type="slidenum">
              <a:rPr lang="en-US" smtClean="0"/>
              <a:t>26</a:t>
            </a:fld>
            <a:endParaRPr lang="en-US"/>
          </a:p>
        </p:txBody>
      </p:sp>
    </p:spTree>
    <p:extLst>
      <p:ext uri="{BB962C8B-B14F-4D97-AF65-F5344CB8AC3E}">
        <p14:creationId xmlns:p14="http://schemas.microsoft.com/office/powerpoint/2010/main" val="179721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Instructions</a:t>
            </a:r>
            <a:r>
              <a:rPr lang="en-US" baseline="0" dirty="0"/>
              <a:t>:</a:t>
            </a:r>
          </a:p>
          <a:p>
            <a:endParaRPr lang="en-US" baseline="0" dirty="0"/>
          </a:p>
          <a:p>
            <a:r>
              <a:rPr lang="en-US" baseline="0" dirty="0"/>
              <a:t>On a large piece of paper the boxes of the “Career Connected Learning Ecosystem” above should be drawn. Participants are then asked to share what is on their post-it and place it on the corresponding category for what influenced their career interest. Alternatively, people can already have placed their post-its and the facilitator has people go around the room and share.</a:t>
            </a:r>
          </a:p>
          <a:p>
            <a:endParaRPr lang="en-US" baseline="0" dirty="0"/>
          </a:p>
          <a:p>
            <a:r>
              <a:rPr lang="en-US" baseline="0" dirty="0"/>
              <a:t>Once everyone has shared, have some discussion about what you see. Are there most common categories? What are people’s observations about how they learned about careers? Generally, we find that people that participate in this activity learn about their careers in informal settings, especially from family. This shows us that not only is family and community engagement in our career work, but that more opportunities during school could be helpful to students with less access to career exposure opportunities.</a:t>
            </a:r>
          </a:p>
          <a:p>
            <a:endParaRPr lang="en-US" baseline="0" dirty="0"/>
          </a:p>
          <a:p>
            <a:r>
              <a:rPr lang="en-US" baseline="0" dirty="0"/>
              <a:t>Thank everyone for sharing.   </a:t>
            </a:r>
            <a:endParaRPr lang="en-US" dirty="0"/>
          </a:p>
        </p:txBody>
      </p:sp>
      <p:sp>
        <p:nvSpPr>
          <p:cNvPr id="4" name="Slide Number Placeholder 3"/>
          <p:cNvSpPr>
            <a:spLocks noGrp="1"/>
          </p:cNvSpPr>
          <p:nvPr>
            <p:ph type="sldNum" sz="quarter" idx="10"/>
          </p:nvPr>
        </p:nvSpPr>
        <p:spPr/>
        <p:txBody>
          <a:bodyPr/>
          <a:lstStyle/>
          <a:p>
            <a:fld id="{77EBB2F2-F396-4F21-A5F4-04A4CC98144B}" type="slidenum">
              <a:rPr lang="en-US" smtClean="0"/>
              <a:t>27</a:t>
            </a:fld>
            <a:endParaRPr lang="en-US"/>
          </a:p>
        </p:txBody>
      </p:sp>
    </p:spTree>
    <p:extLst>
      <p:ext uri="{BB962C8B-B14F-4D97-AF65-F5344CB8AC3E}">
        <p14:creationId xmlns:p14="http://schemas.microsoft.com/office/powerpoint/2010/main" val="179356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8FBF4E-751C-41C0-8C0D-C923DFAFF5C2}"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a:t>#</a:t>
            </a:r>
            <a:r>
              <a:rPr lang="en-US" dirty="0" err="1"/>
              <a:t>DiscoverUWA</a:t>
            </a:r>
            <a:endParaRPr lang="en-US" dirty="0"/>
          </a:p>
        </p:txBody>
      </p:sp>
    </p:spTree>
    <p:extLst>
      <p:ext uri="{BB962C8B-B14F-4D97-AF65-F5344CB8AC3E}">
        <p14:creationId xmlns:p14="http://schemas.microsoft.com/office/powerpoint/2010/main" val="133471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FBF4E-751C-41C0-8C0D-C923DFAFF5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382849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FBF4E-751C-41C0-8C0D-C923DFAFF5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350538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FBF4E-751C-41C0-8C0D-C923DFAFF5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145463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8FBF4E-751C-41C0-8C0D-C923DFAFF5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220290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8FBF4E-751C-41C0-8C0D-C923DFAFF5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17E14-8135-4379-AC14-C1BAC1CD2D6C}" type="slidenum">
              <a:rPr lang="en-US" smtClean="0"/>
              <a:t>‹#›</a:t>
            </a:fld>
            <a:endParaRPr lang="en-US"/>
          </a:p>
        </p:txBody>
      </p:sp>
    </p:spTree>
    <p:extLst>
      <p:ext uri="{BB962C8B-B14F-4D97-AF65-F5344CB8AC3E}">
        <p14:creationId xmlns:p14="http://schemas.microsoft.com/office/powerpoint/2010/main" val="130676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FBF4E-751C-41C0-8C0D-C923DFAFF5C2}"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17E14-8135-4379-AC14-C1BAC1CD2D6C}" type="slidenum">
              <a:rPr lang="en-US" smtClean="0"/>
              <a:t>‹#›</a:t>
            </a:fld>
            <a:endParaRPr lang="en-US"/>
          </a:p>
        </p:txBody>
      </p:sp>
    </p:spTree>
    <p:extLst>
      <p:ext uri="{BB962C8B-B14F-4D97-AF65-F5344CB8AC3E}">
        <p14:creationId xmlns:p14="http://schemas.microsoft.com/office/powerpoint/2010/main" val="179812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8FBF4E-751C-41C0-8C0D-C923DFAFF5C2}"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123140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FBF4E-751C-41C0-8C0D-C923DFAFF5C2}"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40833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FBF4E-751C-41C0-8C0D-C923DFAFF5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418627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FBF4E-751C-41C0-8C0D-C923DFAFF5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a:t>
            </a:r>
            <a:r>
              <a:rPr lang="en-US" dirty="0" err="1"/>
              <a:t>DiscoverUWA</a:t>
            </a:r>
            <a:endParaRPr lang="en-US" dirty="0"/>
          </a:p>
        </p:txBody>
      </p:sp>
    </p:spTree>
    <p:extLst>
      <p:ext uri="{BB962C8B-B14F-4D97-AF65-F5344CB8AC3E}">
        <p14:creationId xmlns:p14="http://schemas.microsoft.com/office/powerpoint/2010/main" val="151826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FBF4E-751C-41C0-8C0D-C923DFAFF5C2}" type="datetimeFigureOut">
              <a:rPr lang="en-US" smtClean="0"/>
              <a:t>9/21/2016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17E14-8135-4379-AC14-C1BAC1CD2D6C}" type="slidenum">
              <a:rPr lang="en-US" smtClean="0"/>
              <a:t>‹#›</a:t>
            </a:fld>
            <a:endParaRPr lang="en-US"/>
          </a:p>
        </p:txBody>
      </p:sp>
    </p:spTree>
    <p:extLst>
      <p:ext uri="{BB962C8B-B14F-4D97-AF65-F5344CB8AC3E}">
        <p14:creationId xmlns:p14="http://schemas.microsoft.com/office/powerpoint/2010/main" val="75865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About this PowerPoint</a:t>
            </a:r>
          </a:p>
        </p:txBody>
      </p:sp>
      <p:sp>
        <p:nvSpPr>
          <p:cNvPr id="12" name="Rectangle 11"/>
          <p:cNvSpPr/>
          <p:nvPr/>
        </p:nvSpPr>
        <p:spPr>
          <a:xfrm>
            <a:off x="765810" y="1401092"/>
            <a:ext cx="7616190" cy="40554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9000"/>
              </a:lnSpc>
              <a:spcAft>
                <a:spcPts val="600"/>
              </a:spcAft>
            </a:pPr>
            <a:r>
              <a:rPr lang="en-US" sz="2600" kern="1400" dirty="0">
                <a:solidFill>
                  <a:srgbClr val="000000"/>
                </a:solidFill>
                <a:latin typeface="Calibri" panose="020F0502020204030204" pitchFamily="34" charset="0"/>
              </a:rPr>
              <a:t>We created this overview PowerPoint for schools, community-based organizations, and partners to present about DiscoverU. Please feel free to edit this presentation to meet the needs of your audience and add any slides that you want </a:t>
            </a:r>
            <a:r>
              <a:rPr lang="en-US" sz="2600" kern="1400">
                <a:solidFill>
                  <a:srgbClr val="000000"/>
                </a:solidFill>
                <a:latin typeface="Calibri" panose="020F0502020204030204" pitchFamily="34" charset="0"/>
              </a:rPr>
              <a:t>to show </a:t>
            </a:r>
            <a:r>
              <a:rPr lang="en-US" sz="2600" kern="1400" dirty="0">
                <a:solidFill>
                  <a:srgbClr val="000000"/>
                </a:solidFill>
                <a:latin typeface="Calibri" panose="020F0502020204030204" pitchFamily="34" charset="0"/>
              </a:rPr>
              <a:t>what you are doing for DiscoverU!</a:t>
            </a:r>
          </a:p>
          <a:p>
            <a:pPr>
              <a:lnSpc>
                <a:spcPct val="119000"/>
              </a:lnSpc>
              <a:spcAft>
                <a:spcPts val="600"/>
              </a:spcAft>
            </a:pPr>
            <a:endParaRPr lang="en-US" sz="2600" kern="1400" dirty="0">
              <a:ln>
                <a:noFill/>
              </a:ln>
              <a:solidFill>
                <a:srgbClr val="000000"/>
              </a:solidFill>
              <a:effectLst/>
              <a:latin typeface="Calibri" panose="020F0502020204030204" pitchFamily="34" charset="0"/>
            </a:endParaRPr>
          </a:p>
          <a:p>
            <a:pPr>
              <a:lnSpc>
                <a:spcPct val="119000"/>
              </a:lnSpc>
              <a:spcAft>
                <a:spcPts val="600"/>
              </a:spcAft>
            </a:pPr>
            <a:endParaRPr lang="en-US" sz="26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0855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Activity Days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
          <a:srcRect l="3863" t="3220" r="4139" b="2801"/>
          <a:stretch/>
        </p:blipFill>
        <p:spPr>
          <a:xfrm>
            <a:off x="440266" y="1591735"/>
            <a:ext cx="3759200" cy="3804356"/>
          </a:xfrm>
          <a:prstGeom prst="rect">
            <a:avLst/>
          </a:prstGeom>
        </p:spPr>
      </p:pic>
      <p:sp>
        <p:nvSpPr>
          <p:cNvPr id="9" name="Rectangle 8"/>
          <p:cNvSpPr/>
          <p:nvPr/>
        </p:nvSpPr>
        <p:spPr>
          <a:xfrm>
            <a:off x="4713111" y="1493507"/>
            <a:ext cx="3802239" cy="3970318"/>
          </a:xfrm>
          <a:prstGeom prst="rect">
            <a:avLst/>
          </a:prstGeom>
        </p:spPr>
        <p:txBody>
          <a:bodyPr wrap="square">
            <a:spAutoFit/>
          </a:bodyPr>
          <a:lstStyle/>
          <a:p>
            <a:r>
              <a:rPr lang="en-US" sz="2600" kern="1400" dirty="0">
                <a:solidFill>
                  <a:srgbClr val="000000"/>
                </a:solidFill>
              </a:rPr>
              <a:t>Creating a “beyond high school” culture starts with the atmosphere surrounding our students. Put up pathway posters, rock those collegiate mascots and encourage students to get involved in decorating. </a:t>
            </a:r>
          </a:p>
          <a:p>
            <a:endParaRPr lang="en-US" dirty="0">
              <a:solidFill>
                <a:prstClr val="black"/>
              </a:solidFill>
            </a:endParaRPr>
          </a:p>
        </p:txBody>
      </p:sp>
      <p:sp>
        <p:nvSpPr>
          <p:cNvPr id="8" name="TextBox 7"/>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217698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Activity Days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511041" y="1444671"/>
            <a:ext cx="4004310" cy="4370427"/>
          </a:xfrm>
          <a:prstGeom prst="rect">
            <a:avLst/>
          </a:prstGeom>
        </p:spPr>
        <p:txBody>
          <a:bodyPr wrap="square">
            <a:spAutoFit/>
          </a:bodyPr>
          <a:lstStyle/>
          <a:p>
            <a:r>
              <a:rPr lang="en-US" sz="2600" kern="1400" dirty="0">
                <a:solidFill>
                  <a:srgbClr val="000000"/>
                </a:solidFill>
              </a:rPr>
              <a:t>Talking to students about the education and jobs that led to your career is an easy way to get them thinking about the possibilities in their futures. Tell your pathway story and consider inviting alumni, families or guests to share too. </a:t>
            </a:r>
          </a:p>
          <a:p>
            <a:endParaRPr lang="en-US" sz="2600" kern="1400" dirty="0">
              <a:solidFill>
                <a:srgbClr val="000000"/>
              </a:solidFill>
            </a:endParaRPr>
          </a:p>
          <a:p>
            <a:endParaRPr lang="en-US" dirty="0">
              <a:solidFill>
                <a:prstClr val="black"/>
              </a:solidFill>
            </a:endParaRPr>
          </a:p>
        </p:txBody>
      </p:sp>
      <p:sp>
        <p:nvSpPr>
          <p:cNvPr id="7" name="TextBox 6"/>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476250" y="1444671"/>
            <a:ext cx="3790950" cy="3771900"/>
          </a:xfrm>
          <a:prstGeom prst="rect">
            <a:avLst/>
          </a:prstGeom>
        </p:spPr>
      </p:pic>
    </p:spTree>
    <p:extLst>
      <p:ext uri="{BB962C8B-B14F-4D97-AF65-F5344CB8AC3E}">
        <p14:creationId xmlns:p14="http://schemas.microsoft.com/office/powerpoint/2010/main" val="292904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Activity Days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2"/>
          <a:srcRect l="2334" t="2888" r="3861" b="3308"/>
          <a:stretch/>
        </p:blipFill>
        <p:spPr>
          <a:xfrm>
            <a:off x="628650" y="1603023"/>
            <a:ext cx="3770489" cy="3770488"/>
          </a:xfrm>
          <a:prstGeom prst="rect">
            <a:avLst/>
          </a:prstGeom>
        </p:spPr>
      </p:pic>
      <p:sp>
        <p:nvSpPr>
          <p:cNvPr id="8" name="Rectangle 7"/>
          <p:cNvSpPr/>
          <p:nvPr/>
        </p:nvSpPr>
        <p:spPr>
          <a:xfrm>
            <a:off x="4713111" y="1493507"/>
            <a:ext cx="3802239" cy="3170099"/>
          </a:xfrm>
          <a:prstGeom prst="rect">
            <a:avLst/>
          </a:prstGeom>
        </p:spPr>
        <p:txBody>
          <a:bodyPr wrap="square">
            <a:spAutoFit/>
          </a:bodyPr>
          <a:lstStyle/>
          <a:p>
            <a:r>
              <a:rPr lang="en-US" sz="2600" kern="1400" dirty="0">
                <a:solidFill>
                  <a:srgbClr val="000000"/>
                </a:solidFill>
              </a:rPr>
              <a:t>Show your school pride by wearing your college gear! Don’t forget to emphasize all postsecondary pathways, technical, 2-year and 4-year (T-2-4).</a:t>
            </a:r>
          </a:p>
          <a:p>
            <a:endParaRPr lang="en-US" sz="2600" kern="1400" dirty="0">
              <a:solidFill>
                <a:srgbClr val="000000"/>
              </a:solidFill>
            </a:endParaRPr>
          </a:p>
          <a:p>
            <a:endParaRPr lang="en-US" dirty="0">
              <a:solidFill>
                <a:prstClr val="black"/>
              </a:solidFill>
            </a:endParaRPr>
          </a:p>
        </p:txBody>
      </p:sp>
      <p:sp>
        <p:nvSpPr>
          <p:cNvPr id="7" name="TextBox 6"/>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82398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Activity Days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2"/>
          <a:srcRect l="2197" t="5018" r="3045" b="5422"/>
          <a:stretch/>
        </p:blipFill>
        <p:spPr>
          <a:xfrm>
            <a:off x="628650" y="1603022"/>
            <a:ext cx="3781779" cy="3770489"/>
          </a:xfrm>
          <a:prstGeom prst="rect">
            <a:avLst/>
          </a:prstGeom>
        </p:spPr>
      </p:pic>
      <p:sp>
        <p:nvSpPr>
          <p:cNvPr id="8" name="Rectangle 7"/>
          <p:cNvSpPr/>
          <p:nvPr/>
        </p:nvSpPr>
        <p:spPr>
          <a:xfrm>
            <a:off x="4713111" y="1493507"/>
            <a:ext cx="3802239" cy="2769989"/>
          </a:xfrm>
          <a:prstGeom prst="rect">
            <a:avLst/>
          </a:prstGeom>
        </p:spPr>
        <p:txBody>
          <a:bodyPr wrap="square">
            <a:spAutoFit/>
          </a:bodyPr>
          <a:lstStyle/>
          <a:p>
            <a:r>
              <a:rPr lang="en-US" sz="2600" kern="1400" dirty="0">
                <a:solidFill>
                  <a:srgbClr val="000000"/>
                </a:solidFill>
              </a:rPr>
              <a:t>Has a student ever asked you, “Why do I need to know this?” Take time on this day to connect classroom content to careers in our economy. </a:t>
            </a:r>
          </a:p>
          <a:p>
            <a:endParaRPr lang="en-US" dirty="0">
              <a:solidFill>
                <a:prstClr val="black"/>
              </a:solidFill>
            </a:endParaRPr>
          </a:p>
        </p:txBody>
      </p:sp>
      <p:sp>
        <p:nvSpPr>
          <p:cNvPr id="7" name="TextBox 6"/>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428401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Activity Days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2"/>
          <a:srcRect l="4627" t="4421" r="3253" b="4284"/>
          <a:stretch/>
        </p:blipFill>
        <p:spPr>
          <a:xfrm>
            <a:off x="789043" y="1546579"/>
            <a:ext cx="3781778" cy="3747911"/>
          </a:xfrm>
          <a:prstGeom prst="rect">
            <a:avLst/>
          </a:prstGeom>
        </p:spPr>
      </p:pic>
      <p:sp>
        <p:nvSpPr>
          <p:cNvPr id="8" name="Rectangle 7"/>
          <p:cNvSpPr/>
          <p:nvPr/>
        </p:nvSpPr>
        <p:spPr>
          <a:xfrm>
            <a:off x="4713111" y="1375940"/>
            <a:ext cx="3802239" cy="3170099"/>
          </a:xfrm>
          <a:prstGeom prst="rect">
            <a:avLst/>
          </a:prstGeom>
        </p:spPr>
        <p:txBody>
          <a:bodyPr wrap="square">
            <a:spAutoFit/>
          </a:bodyPr>
          <a:lstStyle/>
          <a:p>
            <a:r>
              <a:rPr lang="en-US" sz="2600" kern="1400" dirty="0">
                <a:solidFill>
                  <a:srgbClr val="000000"/>
                </a:solidFill>
              </a:rPr>
              <a:t>This is all about fun and neon! Schools and community-based organizations will receive a swag kit to set up their own photo booth.</a:t>
            </a:r>
          </a:p>
          <a:p>
            <a:endParaRPr lang="en-US" sz="2600" kern="1400" dirty="0">
              <a:solidFill>
                <a:srgbClr val="000000"/>
              </a:solidFill>
            </a:endParaRPr>
          </a:p>
          <a:p>
            <a:endParaRPr lang="en-US" dirty="0">
              <a:solidFill>
                <a:prstClr val="black"/>
              </a:solidFill>
            </a:endParaRPr>
          </a:p>
        </p:txBody>
      </p:sp>
      <p:sp>
        <p:nvSpPr>
          <p:cNvPr id="7" name="TextBox 6"/>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92976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solidFill>
                  <a:prstClr val="black"/>
                </a:solidFill>
                <a:latin typeface="Calibri" panose="020F0502020204030204" pitchFamily="34" charset="0"/>
              </a:rPr>
              <a:t>Resources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a:blip r:embed="rId2"/>
          <a:stretch>
            <a:fillRect/>
          </a:stretch>
        </p:blipFill>
        <p:spPr>
          <a:xfrm>
            <a:off x="409129" y="1955626"/>
            <a:ext cx="8323384" cy="3954932"/>
          </a:xfrm>
          <a:prstGeom prst="rect">
            <a:avLst/>
          </a:prstGeom>
        </p:spPr>
      </p:pic>
      <p:sp>
        <p:nvSpPr>
          <p:cNvPr id="7" name="Rectangle 6"/>
          <p:cNvSpPr/>
          <p:nvPr/>
        </p:nvSpPr>
        <p:spPr>
          <a:xfrm>
            <a:off x="409129" y="1214277"/>
            <a:ext cx="4343112" cy="646331"/>
          </a:xfrm>
          <a:prstGeom prst="rect">
            <a:avLst/>
          </a:prstGeom>
        </p:spPr>
        <p:txBody>
          <a:bodyPr wrap="none">
            <a:spAutoFit/>
          </a:bodyPr>
          <a:lstStyle/>
          <a:p>
            <a:r>
              <a:rPr lang="en-US" sz="3600" dirty="0">
                <a:solidFill>
                  <a:srgbClr val="20A8E0"/>
                </a:solidFill>
                <a:latin typeface="Calibri" pitchFamily="34" charset="0"/>
              </a:rPr>
              <a:t>www.discoveruwa.org</a:t>
            </a:r>
            <a:endParaRPr lang="en-US" dirty="0">
              <a:solidFill>
                <a:srgbClr val="20A8E0"/>
              </a:solidFill>
            </a:endParaRPr>
          </a:p>
        </p:txBody>
      </p:sp>
      <p:sp>
        <p:nvSpPr>
          <p:cNvPr id="8" name="Down Arrow 7"/>
          <p:cNvSpPr/>
          <p:nvPr/>
        </p:nvSpPr>
        <p:spPr>
          <a:xfrm rot="20621675">
            <a:off x="5144911" y="932568"/>
            <a:ext cx="611464" cy="1321035"/>
          </a:xfrm>
          <a:prstGeom prst="downArrow">
            <a:avLst>
              <a:gd name="adj1" fmla="val 42650"/>
              <a:gd name="adj2" fmla="val 50000"/>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20037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71" y="0"/>
            <a:ext cx="7886700" cy="1325563"/>
          </a:xfrm>
        </p:spPr>
        <p:txBody>
          <a:bodyPr>
            <a:normAutofit/>
          </a:bodyPr>
          <a:lstStyle/>
          <a:p>
            <a:pPr algn="ctr"/>
            <a:r>
              <a:rPr lang="en-US" sz="4000" b="1" dirty="0">
                <a:solidFill>
                  <a:prstClr val="black"/>
                </a:solidFill>
                <a:latin typeface="Calibri" panose="020F0502020204030204" pitchFamily="34" charset="0"/>
              </a:rPr>
              <a:t>Challenge Seattle Partnership</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402050"/>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7901" t="617" r="35926" b="52814"/>
          <a:stretch/>
        </p:blipFill>
        <p:spPr>
          <a:xfrm>
            <a:off x="403421" y="1063686"/>
            <a:ext cx="2051124" cy="2041450"/>
          </a:xfrm>
          <a:prstGeom prst="rect">
            <a:avLst/>
          </a:prstGeom>
        </p:spPr>
      </p:pic>
      <p:sp>
        <p:nvSpPr>
          <p:cNvPr id="6" name="Rectangle 5"/>
          <p:cNvSpPr/>
          <p:nvPr/>
        </p:nvSpPr>
        <p:spPr>
          <a:xfrm>
            <a:off x="2603965" y="1464108"/>
            <a:ext cx="5214525" cy="1292662"/>
          </a:xfrm>
          <a:prstGeom prst="rect">
            <a:avLst/>
          </a:prstGeom>
        </p:spPr>
        <p:txBody>
          <a:bodyPr wrap="square">
            <a:spAutoFit/>
          </a:bodyPr>
          <a:lstStyle/>
          <a:p>
            <a:pPr lvl="0">
              <a:spcBef>
                <a:spcPct val="20000"/>
              </a:spcBef>
              <a:defRPr/>
            </a:pPr>
            <a:r>
              <a:rPr lang="en-US" sz="2600" dirty="0">
                <a:solidFill>
                  <a:sysClr val="windowText" lastClr="000000"/>
                </a:solidFill>
                <a:latin typeface="Calibri" pitchFamily="34" charset="0"/>
              </a:rPr>
              <a:t>Challenge Seattle is a private sector initiative led by CEOs from 17 companies based in the Seattle area</a:t>
            </a:r>
          </a:p>
        </p:txBody>
      </p:sp>
      <p:pic>
        <p:nvPicPr>
          <p:cNvPr id="8" name="Picture 7"/>
          <p:cNvPicPr>
            <a:picLocks noChangeAspect="1"/>
          </p:cNvPicPr>
          <p:nvPr/>
        </p:nvPicPr>
        <p:blipFill>
          <a:blip r:embed="rId3"/>
          <a:stretch>
            <a:fillRect/>
          </a:stretch>
        </p:blipFill>
        <p:spPr>
          <a:xfrm>
            <a:off x="1000004" y="3171487"/>
            <a:ext cx="6818486" cy="3082860"/>
          </a:xfrm>
          <a:prstGeom prst="rect">
            <a:avLst/>
          </a:prstGeom>
        </p:spPr>
      </p:pic>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47195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71" y="0"/>
            <a:ext cx="7886700" cy="1325563"/>
          </a:xfrm>
        </p:spPr>
        <p:txBody>
          <a:bodyPr>
            <a:normAutofit/>
          </a:bodyPr>
          <a:lstStyle/>
          <a:p>
            <a:pPr algn="ctr"/>
            <a:r>
              <a:rPr lang="en-US" sz="4000" b="1" dirty="0">
                <a:solidFill>
                  <a:prstClr val="black"/>
                </a:solidFill>
                <a:latin typeface="Calibri" panose="020F0502020204030204" pitchFamily="34" charset="0"/>
              </a:rPr>
              <a:t>Challenge Seattle &amp; </a:t>
            </a:r>
            <a:r>
              <a:rPr lang="en-US" sz="4000" b="1" dirty="0" err="1">
                <a:solidFill>
                  <a:prstClr val="black"/>
                </a:solidFill>
                <a:latin typeface="Calibri" panose="020F0502020204030204" pitchFamily="34" charset="0"/>
              </a:rPr>
              <a:t>DiscoverU</a:t>
            </a:r>
            <a:r>
              <a:rPr lang="en-US" sz="4000" b="1" dirty="0">
                <a:solidFill>
                  <a:prstClr val="black"/>
                </a:solidFill>
                <a:latin typeface="Calibri" panose="020F0502020204030204" pitchFamily="34" charset="0"/>
              </a:rPr>
              <a:t> Partnership</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402050"/>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nvSpPr>
        <p:spPr>
          <a:xfrm>
            <a:off x="457200" y="3470031"/>
            <a:ext cx="8229600" cy="2416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pitchFamily="34" charset="0"/>
              <a:ea typeface="+mn-ea"/>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a:ln>
                <a:noFill/>
              </a:ln>
              <a:solidFill>
                <a:sysClr val="windowText" lastClr="000000"/>
              </a:solidFill>
              <a:effectLst/>
              <a:uLnTx/>
              <a:uFillTx/>
              <a:latin typeface="Calibri" pitchFamily="34" charset="0"/>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itchFamily="34" charset="0"/>
              <a:ea typeface="+mn-ea"/>
            </a:endParaRPr>
          </a:p>
        </p:txBody>
      </p:sp>
      <p:sp>
        <p:nvSpPr>
          <p:cNvPr id="12" name="Rectangle 11"/>
          <p:cNvSpPr/>
          <p:nvPr/>
        </p:nvSpPr>
        <p:spPr>
          <a:xfrm>
            <a:off x="743177" y="1527336"/>
            <a:ext cx="8062155" cy="4536627"/>
          </a:xfrm>
          <a:prstGeom prst="rect">
            <a:avLst/>
          </a:prstGeom>
        </p:spPr>
        <p:txBody>
          <a:bodyPr wrap="square">
            <a:spAutoFit/>
          </a:bodyPr>
          <a:lstStyle/>
          <a:p>
            <a:pPr lvl="0">
              <a:spcBef>
                <a:spcPct val="20000"/>
              </a:spcBef>
              <a:defRPr/>
            </a:pPr>
            <a:r>
              <a:rPr lang="en-US" sz="2600" dirty="0">
                <a:solidFill>
                  <a:sysClr val="windowText" lastClr="000000"/>
                </a:solidFill>
                <a:latin typeface="Calibri" pitchFamily="34" charset="0"/>
              </a:rPr>
              <a:t>Challenge Seattle is supporting the expansion of </a:t>
            </a:r>
            <a:r>
              <a:rPr lang="en-US" sz="2600" dirty="0" err="1">
                <a:solidFill>
                  <a:sysClr val="windowText" lastClr="000000"/>
                </a:solidFill>
                <a:latin typeface="Calibri" pitchFamily="34" charset="0"/>
              </a:rPr>
              <a:t>DiscoverU</a:t>
            </a:r>
            <a:r>
              <a:rPr lang="en-US" sz="2600" dirty="0">
                <a:solidFill>
                  <a:sysClr val="windowText" lastClr="000000"/>
                </a:solidFill>
                <a:latin typeface="Calibri" pitchFamily="34" charset="0"/>
              </a:rPr>
              <a:t> by hosting:</a:t>
            </a:r>
          </a:p>
          <a:p>
            <a:pPr marL="457200" lvl="0" indent="-457200">
              <a:spcBef>
                <a:spcPct val="20000"/>
              </a:spcBef>
              <a:buFont typeface="Arial" panose="020B0604020202020204" pitchFamily="34" charset="0"/>
              <a:buChar char="•"/>
              <a:defRPr/>
            </a:pPr>
            <a:r>
              <a:rPr lang="en-US" sz="2600" dirty="0">
                <a:solidFill>
                  <a:sysClr val="windowText" lastClr="000000"/>
                </a:solidFill>
                <a:latin typeface="Calibri" pitchFamily="34" charset="0"/>
              </a:rPr>
              <a:t>CEO and employee career presentations in classrooms</a:t>
            </a:r>
          </a:p>
          <a:p>
            <a:pPr marL="457200" lvl="0" indent="-457200">
              <a:spcBef>
                <a:spcPct val="20000"/>
              </a:spcBef>
              <a:buFont typeface="Arial" panose="020B0604020202020204" pitchFamily="34" charset="0"/>
              <a:buChar char="•"/>
              <a:defRPr/>
            </a:pPr>
            <a:r>
              <a:rPr lang="en-US" sz="2600" dirty="0">
                <a:solidFill>
                  <a:sysClr val="windowText" lastClr="000000"/>
                </a:solidFill>
                <a:latin typeface="Calibri" pitchFamily="34" charset="0"/>
              </a:rPr>
              <a:t>Worksite tours during the school day</a:t>
            </a:r>
          </a:p>
          <a:p>
            <a:pPr marL="457200" lvl="0" indent="-457200">
              <a:spcBef>
                <a:spcPct val="20000"/>
              </a:spcBef>
              <a:buFont typeface="Arial" panose="020B0604020202020204" pitchFamily="34" charset="0"/>
              <a:buChar char="•"/>
              <a:defRPr/>
            </a:pPr>
            <a:endParaRPr lang="en-US" sz="2400" dirty="0">
              <a:solidFill>
                <a:sysClr val="windowText" lastClr="000000"/>
              </a:solidFill>
              <a:latin typeface="Calibri" pitchFamily="34" charset="0"/>
            </a:endParaRPr>
          </a:p>
          <a:p>
            <a:pPr lvl="0">
              <a:spcBef>
                <a:spcPct val="20000"/>
              </a:spcBef>
              <a:defRPr/>
            </a:pPr>
            <a:r>
              <a:rPr lang="en-US" sz="2600" dirty="0">
                <a:solidFill>
                  <a:sysClr val="windowText" lastClr="000000"/>
                </a:solidFill>
                <a:latin typeface="Calibri" pitchFamily="34" charset="0"/>
              </a:rPr>
              <a:t>These commitments will continue throughout the school year and expand to reach more students.</a:t>
            </a:r>
          </a:p>
          <a:p>
            <a:pPr lvl="0">
              <a:spcBef>
                <a:spcPct val="20000"/>
              </a:spcBef>
              <a:defRPr/>
            </a:pPr>
            <a:endParaRPr lang="en-US" sz="2600" dirty="0">
              <a:solidFill>
                <a:sysClr val="windowText" lastClr="000000"/>
              </a:solidFill>
              <a:latin typeface="Calibri" pitchFamily="34" charset="0"/>
            </a:endParaRPr>
          </a:p>
          <a:p>
            <a:pPr lvl="0">
              <a:spcBef>
                <a:spcPct val="20000"/>
              </a:spcBef>
              <a:defRPr/>
            </a:pPr>
            <a:r>
              <a:rPr lang="en-US" sz="2600" dirty="0">
                <a:solidFill>
                  <a:sysClr val="windowText" lastClr="000000"/>
                </a:solidFill>
                <a:latin typeface="Calibri" pitchFamily="34" charset="0"/>
              </a:rPr>
              <a:t>Challenge Seattle companies want to spread the message that they want to hire students growing up in our region.</a:t>
            </a:r>
          </a:p>
        </p:txBody>
      </p:sp>
      <p:sp>
        <p:nvSpPr>
          <p:cNvPr id="7" name="TextBox 6"/>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97929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solidFill>
                  <a:prstClr val="black"/>
                </a:solidFill>
                <a:latin typeface="Calibri" panose="020F0502020204030204" pitchFamily="34" charset="0"/>
              </a:rPr>
              <a:t>More Information—Sign Up!</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ph idx="1"/>
          </p:nvPr>
        </p:nvSpPr>
        <p:spPr>
          <a:xfrm>
            <a:off x="628650" y="1325563"/>
            <a:ext cx="7886700" cy="4905904"/>
          </a:xfrm>
        </p:spPr>
        <p:txBody>
          <a:bodyPr>
            <a:normAutofit/>
          </a:bodyPr>
          <a:lstStyle/>
          <a:p>
            <a:pPr marL="0" lvl="0" indent="0" algn="ctr">
              <a:lnSpc>
                <a:spcPct val="100000"/>
              </a:lnSpc>
              <a:spcBef>
                <a:spcPts val="0"/>
              </a:spcBef>
              <a:buNone/>
            </a:pPr>
            <a:r>
              <a:rPr lang="en-US" sz="2600" dirty="0">
                <a:solidFill>
                  <a:prstClr val="black"/>
                </a:solidFill>
                <a:latin typeface="Calibri" pitchFamily="34" charset="0"/>
              </a:rPr>
              <a:t>For more information about </a:t>
            </a:r>
            <a:r>
              <a:rPr lang="en-US" sz="2600" dirty="0" err="1">
                <a:solidFill>
                  <a:prstClr val="black"/>
                </a:solidFill>
                <a:latin typeface="Calibri" pitchFamily="34" charset="0"/>
              </a:rPr>
              <a:t>DiscoverU</a:t>
            </a:r>
            <a:r>
              <a:rPr lang="en-US" sz="2600" dirty="0">
                <a:solidFill>
                  <a:prstClr val="black"/>
                </a:solidFill>
                <a:latin typeface="Calibri" pitchFamily="34" charset="0"/>
              </a:rPr>
              <a:t> visit our website: </a:t>
            </a:r>
            <a:r>
              <a:rPr lang="en-US" sz="3600" dirty="0">
                <a:solidFill>
                  <a:srgbClr val="20A8E0"/>
                </a:solidFill>
                <a:latin typeface="Calibri" pitchFamily="34" charset="0"/>
              </a:rPr>
              <a:t>www.discoveruwa.org</a:t>
            </a:r>
            <a:endParaRPr lang="en-US" sz="1800" dirty="0">
              <a:solidFill>
                <a:srgbClr val="20A8E0"/>
              </a:solidFill>
            </a:endParaRPr>
          </a:p>
          <a:p>
            <a:pPr marL="0" lvl="0" indent="0">
              <a:lnSpc>
                <a:spcPct val="100000"/>
              </a:lnSpc>
              <a:spcBef>
                <a:spcPct val="20000"/>
              </a:spcBef>
              <a:buNone/>
            </a:pPr>
            <a:endParaRPr lang="en-US" sz="2200" dirty="0">
              <a:solidFill>
                <a:prstClr val="black"/>
              </a:solidFill>
              <a:latin typeface="Calibri" pitchFamily="34" charset="0"/>
            </a:endParaRPr>
          </a:p>
          <a:p>
            <a:pPr marL="0" lvl="0" indent="0">
              <a:lnSpc>
                <a:spcPct val="100000"/>
              </a:lnSpc>
              <a:spcBef>
                <a:spcPct val="20000"/>
              </a:spcBef>
              <a:spcAft>
                <a:spcPts val="1200"/>
              </a:spcAft>
              <a:buNone/>
            </a:pPr>
            <a:r>
              <a:rPr lang="en-US" sz="2600" dirty="0">
                <a:solidFill>
                  <a:prstClr val="black"/>
                </a:solidFill>
                <a:latin typeface="Calibri" pitchFamily="34" charset="0"/>
              </a:rPr>
              <a:t>You can complete our sign up form to:</a:t>
            </a:r>
          </a:p>
          <a:p>
            <a:pPr marL="342900" lvl="0" indent="-342900">
              <a:lnSpc>
                <a:spcPct val="100000"/>
              </a:lnSpc>
              <a:spcBef>
                <a:spcPct val="20000"/>
              </a:spcBef>
              <a:spcAft>
                <a:spcPts val="600"/>
              </a:spcAft>
            </a:pPr>
            <a:r>
              <a:rPr lang="en-US" sz="2600" dirty="0">
                <a:solidFill>
                  <a:prstClr val="black"/>
                </a:solidFill>
                <a:latin typeface="Calibri" pitchFamily="34" charset="0"/>
              </a:rPr>
              <a:t>Download the </a:t>
            </a:r>
            <a:r>
              <a:rPr lang="en-US" sz="2600" dirty="0" err="1">
                <a:solidFill>
                  <a:prstClr val="black"/>
                </a:solidFill>
                <a:latin typeface="Calibri" pitchFamily="34" charset="0"/>
              </a:rPr>
              <a:t>DiscoverU</a:t>
            </a:r>
            <a:r>
              <a:rPr lang="en-US" sz="2600" dirty="0">
                <a:solidFill>
                  <a:prstClr val="black"/>
                </a:solidFill>
                <a:latin typeface="Calibri" pitchFamily="34" charset="0"/>
              </a:rPr>
              <a:t> toolkit</a:t>
            </a:r>
          </a:p>
          <a:p>
            <a:pPr marL="342900" lvl="0" indent="-342900">
              <a:lnSpc>
                <a:spcPct val="100000"/>
              </a:lnSpc>
              <a:spcBef>
                <a:spcPct val="20000"/>
              </a:spcBef>
              <a:spcAft>
                <a:spcPts val="600"/>
              </a:spcAft>
            </a:pPr>
            <a:r>
              <a:rPr lang="en-US" sz="2600" dirty="0">
                <a:solidFill>
                  <a:prstClr val="black"/>
                </a:solidFill>
                <a:latin typeface="Calibri" pitchFamily="34" charset="0"/>
              </a:rPr>
              <a:t>Receive the weekly newsletter</a:t>
            </a:r>
          </a:p>
          <a:p>
            <a:pPr marL="342900" lvl="0" indent="-342900">
              <a:lnSpc>
                <a:spcPct val="100000"/>
              </a:lnSpc>
              <a:spcBef>
                <a:spcPct val="20000"/>
              </a:spcBef>
              <a:spcAft>
                <a:spcPts val="600"/>
              </a:spcAft>
            </a:pPr>
            <a:r>
              <a:rPr lang="en-US" sz="2600" dirty="0">
                <a:solidFill>
                  <a:prstClr val="black"/>
                </a:solidFill>
                <a:latin typeface="Calibri" pitchFamily="34" charset="0"/>
              </a:rPr>
              <a:t>Add your logo to the participating partners</a:t>
            </a:r>
          </a:p>
          <a:p>
            <a:pPr marL="0" lvl="0" indent="0" algn="ctr">
              <a:lnSpc>
                <a:spcPct val="100000"/>
              </a:lnSpc>
              <a:spcBef>
                <a:spcPct val="20000"/>
              </a:spcBef>
              <a:buNone/>
            </a:pPr>
            <a:endParaRPr lang="en-US" sz="2200" dirty="0">
              <a:solidFill>
                <a:prstClr val="black"/>
              </a:solidFill>
              <a:latin typeface="Calibri" pitchFamily="34" charset="0"/>
            </a:endParaRPr>
          </a:p>
          <a:p>
            <a:pPr marL="0" lvl="0" indent="0" algn="ctr">
              <a:lnSpc>
                <a:spcPct val="100000"/>
              </a:lnSpc>
              <a:spcBef>
                <a:spcPct val="20000"/>
              </a:spcBef>
              <a:spcAft>
                <a:spcPts val="1200"/>
              </a:spcAft>
              <a:buNone/>
            </a:pPr>
            <a:r>
              <a:rPr lang="en-US" sz="2600" dirty="0">
                <a:solidFill>
                  <a:prstClr val="black"/>
                </a:solidFill>
                <a:latin typeface="Calibri" pitchFamily="34" charset="0"/>
              </a:rPr>
              <a:t>We want everyone to get involved in </a:t>
            </a:r>
            <a:r>
              <a:rPr lang="en-US" sz="2600" dirty="0" err="1">
                <a:solidFill>
                  <a:prstClr val="black"/>
                </a:solidFill>
                <a:latin typeface="Calibri" pitchFamily="34" charset="0"/>
              </a:rPr>
              <a:t>DiscoverU</a:t>
            </a:r>
            <a:r>
              <a:rPr lang="en-US" sz="2600" dirty="0">
                <a:solidFill>
                  <a:prstClr val="black"/>
                </a:solidFill>
                <a:latin typeface="Calibri" pitchFamily="34" charset="0"/>
              </a:rPr>
              <a:t>! </a:t>
            </a:r>
          </a:p>
        </p:txBody>
      </p:sp>
      <p:sp>
        <p:nvSpPr>
          <p:cNvPr id="6" name="TextBox 5"/>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89117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0" y="0"/>
            <a:ext cx="8808861" cy="1325563"/>
          </a:xfrm>
        </p:spPr>
        <p:txBody>
          <a:bodyPr>
            <a:normAutofit/>
          </a:bodyPr>
          <a:lstStyle/>
          <a:p>
            <a:pPr algn="ctr"/>
            <a:r>
              <a:rPr lang="en-US" sz="4000" b="1" dirty="0">
                <a:solidFill>
                  <a:prstClr val="black"/>
                </a:solidFill>
                <a:latin typeface="Calibri" panose="020F0502020204030204" pitchFamily="34" charset="0"/>
              </a:rPr>
              <a:t>Swag for Schools &amp; Community Partners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ph idx="1"/>
          </p:nvPr>
        </p:nvSpPr>
        <p:spPr>
          <a:xfrm>
            <a:off x="627470" y="1474794"/>
            <a:ext cx="3609975" cy="3765725"/>
          </a:xfrm>
        </p:spPr>
        <p:txBody>
          <a:bodyPr>
            <a:noAutofit/>
          </a:bodyPr>
          <a:lstStyle/>
          <a:p>
            <a:pPr marL="342900" lvl="0" indent="-342900">
              <a:lnSpc>
                <a:spcPct val="100000"/>
              </a:lnSpc>
              <a:spcBef>
                <a:spcPct val="20000"/>
              </a:spcBef>
              <a:spcAft>
                <a:spcPts val="1200"/>
              </a:spcAft>
            </a:pPr>
            <a:r>
              <a:rPr lang="en-US" sz="2600" dirty="0">
                <a:solidFill>
                  <a:prstClr val="black"/>
                </a:solidFill>
                <a:latin typeface="Calibri" pitchFamily="34" charset="0"/>
              </a:rPr>
              <a:t>Posters</a:t>
            </a:r>
          </a:p>
          <a:p>
            <a:pPr marL="342900" lvl="0" indent="-342900">
              <a:lnSpc>
                <a:spcPct val="100000"/>
              </a:lnSpc>
              <a:spcBef>
                <a:spcPct val="20000"/>
              </a:spcBef>
              <a:spcAft>
                <a:spcPts val="1200"/>
              </a:spcAft>
            </a:pPr>
            <a:r>
              <a:rPr lang="en-US" sz="2600" dirty="0">
                <a:solidFill>
                  <a:prstClr val="black"/>
                </a:solidFill>
                <a:latin typeface="Calibri" pitchFamily="34" charset="0"/>
              </a:rPr>
              <a:t>Stickers</a:t>
            </a:r>
          </a:p>
          <a:p>
            <a:pPr marL="342900" lvl="0" indent="-342900">
              <a:lnSpc>
                <a:spcPct val="100000"/>
              </a:lnSpc>
              <a:spcBef>
                <a:spcPct val="20000"/>
              </a:spcBef>
            </a:pPr>
            <a:r>
              <a:rPr lang="en-US" sz="2600" dirty="0">
                <a:solidFill>
                  <a:prstClr val="black"/>
                </a:solidFill>
                <a:latin typeface="Calibri" pitchFamily="34" charset="0"/>
              </a:rPr>
              <a:t>“My Future is Bright” Photo Booth Kits</a:t>
            </a:r>
          </a:p>
          <a:p>
            <a:pPr marL="800100" lvl="1" indent="-342900">
              <a:lnSpc>
                <a:spcPct val="100000"/>
              </a:lnSpc>
              <a:spcBef>
                <a:spcPct val="20000"/>
              </a:spcBef>
            </a:pPr>
            <a:r>
              <a:rPr lang="en-US" sz="2600" dirty="0">
                <a:solidFill>
                  <a:prstClr val="black"/>
                </a:solidFill>
                <a:latin typeface="Calibri" pitchFamily="34" charset="0"/>
              </a:rPr>
              <a:t>Sunglasses</a:t>
            </a:r>
          </a:p>
          <a:p>
            <a:pPr marL="800100" lvl="1" indent="-342900">
              <a:lnSpc>
                <a:spcPct val="100000"/>
              </a:lnSpc>
              <a:spcBef>
                <a:spcPct val="20000"/>
              </a:spcBef>
            </a:pPr>
            <a:r>
              <a:rPr lang="en-US" sz="2600" dirty="0">
                <a:solidFill>
                  <a:prstClr val="black"/>
                </a:solidFill>
                <a:latin typeface="Calibri" pitchFamily="34" charset="0"/>
              </a:rPr>
              <a:t>Pennants</a:t>
            </a:r>
          </a:p>
          <a:p>
            <a:pPr marL="800100" lvl="1" indent="-342900">
              <a:lnSpc>
                <a:spcPct val="100000"/>
              </a:lnSpc>
              <a:spcBef>
                <a:spcPct val="20000"/>
              </a:spcBef>
            </a:pPr>
            <a:r>
              <a:rPr lang="en-US" sz="2600" dirty="0">
                <a:solidFill>
                  <a:prstClr val="black"/>
                </a:solidFill>
                <a:latin typeface="Calibri" pitchFamily="34" charset="0"/>
              </a:rPr>
              <a:t>Signs</a:t>
            </a:r>
          </a:p>
        </p:txBody>
      </p:sp>
      <p:pic>
        <p:nvPicPr>
          <p:cNvPr id="3" name="Picture 2"/>
          <p:cNvPicPr>
            <a:picLocks noChangeAspect="1"/>
          </p:cNvPicPr>
          <p:nvPr/>
        </p:nvPicPr>
        <p:blipFill rotWithShape="1">
          <a:blip r:embed="rId2"/>
          <a:srcRect l="-1" r="48318"/>
          <a:stretch/>
        </p:blipFill>
        <p:spPr>
          <a:xfrm>
            <a:off x="4570820" y="2900381"/>
            <a:ext cx="4226752" cy="3284704"/>
          </a:xfrm>
          <a:prstGeom prst="rect">
            <a:avLst/>
          </a:prstGeom>
        </p:spPr>
      </p:pic>
      <p:pic>
        <p:nvPicPr>
          <p:cNvPr id="6" name="Picture 5"/>
          <p:cNvPicPr>
            <a:picLocks noChangeAspect="1"/>
          </p:cNvPicPr>
          <p:nvPr/>
        </p:nvPicPr>
        <p:blipFill rotWithShape="1">
          <a:blip r:embed="rId3"/>
          <a:srcRect b="53243"/>
          <a:stretch/>
        </p:blipFill>
        <p:spPr>
          <a:xfrm>
            <a:off x="5331593" y="1037678"/>
            <a:ext cx="2705206" cy="1713472"/>
          </a:xfrm>
          <a:prstGeom prst="rect">
            <a:avLst/>
          </a:prstGeom>
        </p:spPr>
      </p:pic>
      <p:sp>
        <p:nvSpPr>
          <p:cNvPr id="8" name="TextBox 7"/>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09170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ubtitle 2"/>
          <p:cNvSpPr>
            <a:spLocks noGrp="1"/>
          </p:cNvSpPr>
          <p:nvPr>
            <p:ph type="subTitle" idx="1" hasCustomPrompt="1"/>
          </p:nvPr>
        </p:nvSpPr>
        <p:spPr>
          <a:xfrm>
            <a:off x="426623" y="5888286"/>
            <a:ext cx="8839187" cy="1143000"/>
          </a:xfrm>
        </p:spPr>
        <p:txBody>
          <a:bodyPr lIns="91440" rIns="91440">
            <a:normAutofit/>
          </a:bodyPr>
          <a:lstStyle>
            <a:lvl1pPr marL="0" indent="0" algn="l">
              <a:buNone/>
              <a:defRPr sz="1800" cap="all" spc="200" baseline="0">
                <a:solidFill>
                  <a:srgbClr val="F37824"/>
                </a:solidFill>
                <a:latin typeface="Futura Md" panose="020B06020202040203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b="1" dirty="0">
                <a:latin typeface="Calibri" panose="020F0502020204030204" pitchFamily="34" charset="0"/>
              </a:rPr>
              <a:t>College &amp; Career Exploration — for all students, together.</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76" y="856329"/>
            <a:ext cx="8147490" cy="2947998"/>
          </a:xfrm>
          <a:prstGeom prst="rect">
            <a:avLst/>
          </a:prstGeom>
        </p:spPr>
      </p:pic>
      <p:sp>
        <p:nvSpPr>
          <p:cNvPr id="11" name="Title 1"/>
          <p:cNvSpPr>
            <a:spLocks noGrp="1"/>
          </p:cNvSpPr>
          <p:nvPr>
            <p:ph type="ctrTitle" hasCustomPrompt="1"/>
          </p:nvPr>
        </p:nvSpPr>
        <p:spPr>
          <a:xfrm>
            <a:off x="790222" y="2878415"/>
            <a:ext cx="5689600" cy="735245"/>
          </a:xfrm>
        </p:spPr>
        <p:txBody>
          <a:bodyPr anchor="b">
            <a:normAutofit/>
          </a:bodyPr>
          <a:lstStyle>
            <a:lvl1pPr algn="l">
              <a:lnSpc>
                <a:spcPct val="85000"/>
              </a:lnSpc>
              <a:defRPr sz="3200" spc="-50" baseline="0">
                <a:solidFill>
                  <a:srgbClr val="F37824"/>
                </a:solidFill>
                <a:latin typeface="Futura Md" panose="020B0602020204020303" pitchFamily="34" charset="0"/>
              </a:defRPr>
            </a:lvl1pPr>
          </a:lstStyle>
          <a:p>
            <a:r>
              <a:rPr lang="en-US" sz="2800" dirty="0">
                <a:latin typeface="Futura Hv" panose="020B0702020204020204" pitchFamily="34" charset="0"/>
              </a:rPr>
              <a:t>           </a:t>
            </a:r>
            <a:r>
              <a:rPr lang="en-US" sz="3600" b="1" spc="300" dirty="0">
                <a:solidFill>
                  <a:schemeClr val="bg1">
                    <a:lumMod val="65000"/>
                  </a:schemeClr>
                </a:solidFill>
                <a:latin typeface="Calibri" panose="020F0502020204030204" pitchFamily="34" charset="0"/>
              </a:rPr>
              <a:t>October</a:t>
            </a:r>
            <a:r>
              <a:rPr lang="en-US" sz="3600" b="1" spc="0" dirty="0">
                <a:solidFill>
                  <a:schemeClr val="bg1">
                    <a:lumMod val="65000"/>
                  </a:schemeClr>
                </a:solidFill>
                <a:latin typeface="Calibri" panose="020F0502020204030204" pitchFamily="34" charset="0"/>
              </a:rPr>
              <a:t> 17-21, 2016</a:t>
            </a:r>
          </a:p>
        </p:txBody>
      </p:sp>
      <p:sp>
        <p:nvSpPr>
          <p:cNvPr id="2" name="TextBox 1"/>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55509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0" y="0"/>
            <a:ext cx="8808861" cy="1325563"/>
          </a:xfrm>
        </p:spPr>
        <p:txBody>
          <a:bodyPr>
            <a:normAutofit/>
          </a:bodyPr>
          <a:lstStyle/>
          <a:p>
            <a:pPr algn="ctr"/>
            <a:r>
              <a:rPr lang="en-US" sz="4000" b="1" dirty="0">
                <a:solidFill>
                  <a:prstClr val="black"/>
                </a:solidFill>
                <a:latin typeface="Calibri" panose="020F0502020204030204" pitchFamily="34" charset="0"/>
              </a:rPr>
              <a:t>Contact Us</a:t>
            </a:r>
            <a:endParaRPr lang="en-US" sz="4800" b="1" dirty="0">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ph idx="1"/>
          </p:nvPr>
        </p:nvSpPr>
        <p:spPr>
          <a:xfrm>
            <a:off x="627470" y="1257830"/>
            <a:ext cx="7886700" cy="2636836"/>
          </a:xfrm>
        </p:spPr>
        <p:txBody>
          <a:bodyPr>
            <a:noAutofit/>
          </a:bodyPr>
          <a:lstStyle/>
          <a:p>
            <a:pPr marL="0" lvl="0" indent="0">
              <a:lnSpc>
                <a:spcPct val="100000"/>
              </a:lnSpc>
              <a:spcBef>
                <a:spcPct val="20000"/>
              </a:spcBef>
              <a:buNone/>
            </a:pPr>
            <a:r>
              <a:rPr lang="en-US" sz="2600" b="1" dirty="0">
                <a:solidFill>
                  <a:prstClr val="black"/>
                </a:solidFill>
                <a:latin typeface="Calibri" pitchFamily="34" charset="0"/>
              </a:rPr>
              <a:t>Kirsten “Avery” Avery</a:t>
            </a:r>
          </a:p>
          <a:p>
            <a:pPr marL="0" lvl="0" indent="0">
              <a:lnSpc>
                <a:spcPct val="100000"/>
              </a:lnSpc>
              <a:spcBef>
                <a:spcPct val="20000"/>
              </a:spcBef>
              <a:buNone/>
            </a:pPr>
            <a:r>
              <a:rPr lang="en-US" sz="2600" dirty="0">
                <a:solidFill>
                  <a:prstClr val="black"/>
                </a:solidFill>
                <a:latin typeface="Calibri" pitchFamily="34" charset="0"/>
              </a:rPr>
              <a:t>College and Career Success Director</a:t>
            </a:r>
          </a:p>
          <a:p>
            <a:pPr marL="0" lvl="0" indent="0">
              <a:lnSpc>
                <a:spcPct val="100000"/>
              </a:lnSpc>
              <a:spcBef>
                <a:spcPct val="20000"/>
              </a:spcBef>
              <a:buNone/>
            </a:pPr>
            <a:r>
              <a:rPr lang="en-US" sz="2600" dirty="0">
                <a:latin typeface="Calibri" pitchFamily="34" charset="0"/>
              </a:rPr>
              <a:t>kavery@ccedresults.org</a:t>
            </a:r>
            <a:endParaRPr lang="en-US" sz="2600" dirty="0">
              <a:solidFill>
                <a:prstClr val="black"/>
              </a:solidFill>
              <a:latin typeface="Calibri" pitchFamily="34" charset="0"/>
            </a:endParaRPr>
          </a:p>
          <a:p>
            <a:pPr marL="0" lvl="0" indent="0">
              <a:lnSpc>
                <a:spcPct val="100000"/>
              </a:lnSpc>
              <a:spcBef>
                <a:spcPct val="20000"/>
              </a:spcBef>
              <a:buNone/>
            </a:pPr>
            <a:endParaRPr lang="en-US" sz="2600" dirty="0">
              <a:solidFill>
                <a:prstClr val="black"/>
              </a:solidFill>
              <a:latin typeface="Calibri" pitchFamily="34" charset="0"/>
            </a:endParaRPr>
          </a:p>
          <a:p>
            <a:pPr marL="0" lvl="0" indent="0">
              <a:lnSpc>
                <a:spcPct val="100000"/>
              </a:lnSpc>
              <a:spcBef>
                <a:spcPct val="20000"/>
              </a:spcBef>
              <a:buNone/>
            </a:pPr>
            <a:r>
              <a:rPr lang="en-US" sz="2600" b="1" dirty="0">
                <a:solidFill>
                  <a:prstClr val="black"/>
                </a:solidFill>
                <a:latin typeface="Calibri" pitchFamily="34" charset="0"/>
              </a:rPr>
              <a:t>Alejandra Pérez</a:t>
            </a:r>
          </a:p>
          <a:p>
            <a:pPr marL="0" lvl="0" indent="0">
              <a:lnSpc>
                <a:spcPct val="100000"/>
              </a:lnSpc>
              <a:spcBef>
                <a:spcPct val="20000"/>
              </a:spcBef>
              <a:buNone/>
            </a:pPr>
            <a:r>
              <a:rPr lang="en-US" sz="2600" dirty="0">
                <a:solidFill>
                  <a:prstClr val="black"/>
                </a:solidFill>
                <a:latin typeface="Calibri" pitchFamily="34" charset="0"/>
              </a:rPr>
              <a:t>College and Career Success Coordinator</a:t>
            </a:r>
          </a:p>
          <a:p>
            <a:pPr marL="0" lvl="0" indent="0">
              <a:lnSpc>
                <a:spcPct val="100000"/>
              </a:lnSpc>
              <a:spcBef>
                <a:spcPct val="20000"/>
              </a:spcBef>
              <a:buNone/>
            </a:pPr>
            <a:r>
              <a:rPr lang="en-US" sz="2600" dirty="0">
                <a:latin typeface="Calibri" pitchFamily="34" charset="0"/>
              </a:rPr>
              <a:t>aperez@ccedresults.org</a:t>
            </a:r>
          </a:p>
          <a:p>
            <a:pPr marL="0" lvl="0" indent="0">
              <a:lnSpc>
                <a:spcPct val="100000"/>
              </a:lnSpc>
              <a:spcBef>
                <a:spcPct val="20000"/>
              </a:spcBef>
              <a:buNone/>
            </a:pPr>
            <a:endParaRPr lang="en-US" sz="2400" dirty="0">
              <a:solidFill>
                <a:prstClr val="black"/>
              </a:solidFill>
              <a:latin typeface="Calibri" pitchFamily="34" charset="0"/>
            </a:endParaRPr>
          </a:p>
          <a:p>
            <a:pPr marL="0" lvl="0" indent="0">
              <a:lnSpc>
                <a:spcPct val="100000"/>
              </a:lnSpc>
              <a:spcBef>
                <a:spcPct val="20000"/>
              </a:spcBef>
              <a:buNone/>
            </a:pPr>
            <a:r>
              <a:rPr lang="en-US" sz="3600" dirty="0">
                <a:solidFill>
                  <a:srgbClr val="20A8E0"/>
                </a:solidFill>
                <a:latin typeface="Calibri" pitchFamily="34" charset="0"/>
              </a:rPr>
              <a:t>www.discoveruwa.org</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709"/>
          <a:stretch/>
        </p:blipFill>
        <p:spPr>
          <a:xfrm rot="10800000">
            <a:off x="5888623" y="1325563"/>
            <a:ext cx="2957688" cy="1825442"/>
          </a:xfrm>
          <a:prstGeom prst="rect">
            <a:avLst/>
          </a:prstGeom>
        </p:spPr>
      </p:pic>
      <p:sp>
        <p:nvSpPr>
          <p:cNvPr id="8" name="TextBox 7"/>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96021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76" y="3973689"/>
            <a:ext cx="7886700" cy="1325563"/>
          </a:xfrm>
        </p:spPr>
        <p:txBody>
          <a:bodyPr>
            <a:normAutofit fontScale="90000"/>
          </a:bodyPr>
          <a:lstStyle/>
          <a:p>
            <a:pPr algn="ctr"/>
            <a:r>
              <a:rPr lang="en-US" sz="4000" b="1" dirty="0">
                <a:solidFill>
                  <a:srgbClr val="F37824"/>
                </a:solidFill>
                <a:latin typeface="Calibri" panose="020F0502020204030204" pitchFamily="34" charset="0"/>
              </a:rPr>
              <a:t>THANK YOU </a:t>
            </a:r>
            <a:r>
              <a:rPr lang="en-US" sz="4000" b="1" dirty="0">
                <a:solidFill>
                  <a:schemeClr val="bg1">
                    <a:lumMod val="50000"/>
                  </a:schemeClr>
                </a:solidFill>
                <a:latin typeface="Calibri" panose="020F0502020204030204" pitchFamily="34" charset="0"/>
              </a:rPr>
              <a:t>for supporting our students in exploring career and college options!</a:t>
            </a:r>
            <a:endParaRPr lang="en-US" sz="4800" b="1" dirty="0">
              <a:solidFill>
                <a:schemeClr val="bg1">
                  <a:lumMod val="50000"/>
                </a:schemeClr>
              </a:solidFill>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76" y="856329"/>
            <a:ext cx="8147490" cy="2947998"/>
          </a:xfrm>
          <a:prstGeom prst="rect">
            <a:avLst/>
          </a:prstGeom>
        </p:spPr>
      </p:pic>
      <p:sp>
        <p:nvSpPr>
          <p:cNvPr id="6" name="TextBox 5"/>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32649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60" y="2054578"/>
            <a:ext cx="7886700" cy="1325563"/>
          </a:xfrm>
        </p:spPr>
        <p:txBody>
          <a:bodyPr>
            <a:normAutofit fontScale="90000"/>
          </a:bodyPr>
          <a:lstStyle/>
          <a:p>
            <a:r>
              <a:rPr lang="en-US" sz="4000" b="1" dirty="0">
                <a:solidFill>
                  <a:srgbClr val="F37824"/>
                </a:solidFill>
                <a:latin typeface="Calibri" panose="020F0502020204030204" pitchFamily="34" charset="0"/>
              </a:rPr>
              <a:t>WARM UP ACTIVITY EXAMPLES</a:t>
            </a:r>
            <a:br>
              <a:rPr lang="en-US" sz="4000" b="1" dirty="0">
                <a:solidFill>
                  <a:srgbClr val="F37824"/>
                </a:solidFill>
                <a:latin typeface="Calibri" panose="020F0502020204030204" pitchFamily="34" charset="0"/>
              </a:rPr>
            </a:br>
            <a:br>
              <a:rPr lang="en-US" sz="4000" b="1" dirty="0">
                <a:solidFill>
                  <a:srgbClr val="F37824"/>
                </a:solidFill>
                <a:latin typeface="Calibri" panose="020F0502020204030204" pitchFamily="34" charset="0"/>
              </a:rPr>
            </a:br>
            <a:r>
              <a:rPr lang="en-US" sz="4000" b="1" dirty="0">
                <a:solidFill>
                  <a:srgbClr val="20A8E0"/>
                </a:solidFill>
                <a:latin typeface="Calibri" panose="020F0502020204030204" pitchFamily="34" charset="0"/>
              </a:rPr>
              <a:t>1. Career and College </a:t>
            </a:r>
            <a:r>
              <a:rPr lang="en-US" sz="4000" b="1" dirty="0" err="1">
                <a:solidFill>
                  <a:srgbClr val="20A8E0"/>
                </a:solidFill>
                <a:latin typeface="Calibri" panose="020F0502020204030204" pitchFamily="34" charset="0"/>
              </a:rPr>
              <a:t>Exploragories</a:t>
            </a:r>
            <a:br>
              <a:rPr lang="en-US" sz="4000" b="1" dirty="0">
                <a:solidFill>
                  <a:srgbClr val="20A8E0"/>
                </a:solidFill>
                <a:latin typeface="Calibri" panose="020F0502020204030204" pitchFamily="34" charset="0"/>
              </a:rPr>
            </a:br>
            <a:r>
              <a:rPr lang="en-US" sz="4000" b="1" dirty="0">
                <a:solidFill>
                  <a:srgbClr val="20A8E0"/>
                </a:solidFill>
                <a:latin typeface="Calibri" panose="020F0502020204030204" pitchFamily="34" charset="0"/>
              </a:rPr>
              <a:t>2. My First Career</a:t>
            </a:r>
            <a:endParaRPr lang="en-US" sz="4800" b="1" dirty="0">
              <a:solidFill>
                <a:srgbClr val="20A8E0"/>
              </a:solidFill>
              <a:latin typeface="Calibri" panose="020F0502020204030204" pitchFamily="34" charset="0"/>
            </a:endParaRP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p:nvSpPr>
        <p:spPr>
          <a:xfrm>
            <a:off x="1027289" y="4176889"/>
            <a:ext cx="7292622" cy="646331"/>
          </a:xfrm>
          <a:prstGeom prst="rect">
            <a:avLst/>
          </a:prstGeom>
          <a:noFill/>
        </p:spPr>
        <p:txBody>
          <a:bodyPr wrap="square" rtlCol="0">
            <a:spAutoFit/>
          </a:bodyPr>
          <a:lstStyle/>
          <a:p>
            <a:r>
              <a:rPr lang="en-US" u="sng" dirty="0"/>
              <a:t>Note</a:t>
            </a:r>
            <a:r>
              <a:rPr lang="en-US" dirty="0"/>
              <a:t>: Feel free to use these as ideas when you would like to do a fun warm-up activity to introduce </a:t>
            </a:r>
            <a:r>
              <a:rPr lang="en-US" dirty="0" err="1"/>
              <a:t>DiscoverU</a:t>
            </a:r>
            <a:r>
              <a:rPr lang="en-US" dirty="0"/>
              <a:t> to your audience.</a:t>
            </a:r>
          </a:p>
        </p:txBody>
      </p:sp>
      <p:sp>
        <p:nvSpPr>
          <p:cNvPr id="6" name="TextBox 5"/>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50765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Career and College </a:t>
            </a:r>
            <a:r>
              <a:rPr lang="en-US" sz="4000" b="1" dirty="0" err="1">
                <a:latin typeface="Calibri" panose="020F0502020204030204" pitchFamily="34" charset="0"/>
              </a:rPr>
              <a:t>Exploragories</a:t>
            </a:r>
            <a:endParaRPr lang="en-US" sz="4000" b="1" dirty="0">
              <a:latin typeface="Calibri" panose="020F0502020204030204" pitchFamily="34" charset="0"/>
            </a:endParaRP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27471" y="1001246"/>
            <a:ext cx="8257822" cy="19659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9000"/>
              </a:lnSpc>
            </a:pPr>
            <a:r>
              <a:rPr lang="en-US" sz="2600" kern="1400" dirty="0">
                <a:solidFill>
                  <a:srgbClr val="20A8E0"/>
                </a:solidFill>
              </a:rPr>
              <a:t>Instructions</a:t>
            </a:r>
          </a:p>
          <a:p>
            <a:pPr marL="457200" indent="-457200">
              <a:lnSpc>
                <a:spcPct val="119000"/>
              </a:lnSpc>
              <a:buFont typeface="Arial" panose="020B0604020202020204" pitchFamily="34" charset="0"/>
              <a:buChar char="•"/>
            </a:pPr>
            <a:r>
              <a:rPr lang="en-US" sz="2600" kern="1400" dirty="0"/>
              <a:t>3-minutes</a:t>
            </a:r>
          </a:p>
          <a:p>
            <a:pPr marL="457200" indent="-457200">
              <a:lnSpc>
                <a:spcPct val="119000"/>
              </a:lnSpc>
              <a:buFont typeface="Arial" panose="020B0604020202020204" pitchFamily="34" charset="0"/>
              <a:buChar char="•"/>
            </a:pPr>
            <a:r>
              <a:rPr lang="en-US" sz="2600" kern="1400" dirty="0"/>
              <a:t>Quickly write down your most creative answers that start with the assigned letter</a:t>
            </a:r>
          </a:p>
        </p:txBody>
      </p:sp>
      <p:graphicFrame>
        <p:nvGraphicFramePr>
          <p:cNvPr id="12" name="Table 11"/>
          <p:cNvGraphicFramePr>
            <a:graphicFrameLocks noGrp="1"/>
          </p:cNvGraphicFramePr>
          <p:nvPr>
            <p:extLst>
              <p:ext uri="{D42A27DB-BD31-4B8C-83A1-F6EECF244321}">
                <p14:modId xmlns:p14="http://schemas.microsoft.com/office/powerpoint/2010/main" val="3896554020"/>
              </p:ext>
            </p:extLst>
          </p:nvPr>
        </p:nvGraphicFramePr>
        <p:xfrm>
          <a:off x="627471" y="3292640"/>
          <a:ext cx="7886700" cy="1210135"/>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479784">
                  <a:extLst>
                    <a:ext uri="{9D8B030D-6E8A-4147-A177-3AD203B41FA5}">
                      <a16:colId xmlns:a16="http://schemas.microsoft.com/office/drawing/2014/main" val="20001"/>
                    </a:ext>
                  </a:extLst>
                </a:gridCol>
                <a:gridCol w="1479784">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457200" y="45600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529127613"/>
              </p:ext>
            </p:extLst>
          </p:nvPr>
        </p:nvGraphicFramePr>
        <p:xfrm>
          <a:off x="627471" y="4704423"/>
          <a:ext cx="7886700" cy="1254764"/>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479784">
                  <a:extLst>
                    <a:ext uri="{9D8B030D-6E8A-4147-A177-3AD203B41FA5}">
                      <a16:colId xmlns:a16="http://schemas.microsoft.com/office/drawing/2014/main" val="20001"/>
                    </a:ext>
                  </a:extLst>
                </a:gridCol>
                <a:gridCol w="1479784">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effectLst/>
                          <a:latin typeface="Calibri" panose="020F0502020204030204" pitchFamily="34" charset="0"/>
                          <a:ea typeface="Calibri" panose="020F0502020204030204" pitchFamily="34" charset="0"/>
                          <a:cs typeface="Times New Roman" panose="02020603050405020304" pitchFamily="18" charset="0"/>
                        </a:rPr>
                        <a:t>Pitzer</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College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Pathologist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Political Science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PATH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Temple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Truck</a:t>
                      </a:r>
                      <a:r>
                        <a:rPr lang="en-US" sz="1700" b="1" baseline="0" dirty="0">
                          <a:effectLst/>
                          <a:latin typeface="Calibri" panose="020F0502020204030204" pitchFamily="34" charset="0"/>
                          <a:ea typeface="Calibri" panose="020F0502020204030204" pitchFamily="34" charset="0"/>
                          <a:cs typeface="Times New Roman" panose="02020603050405020304" pitchFamily="18" charset="0"/>
                        </a:rPr>
                        <a:t> Driver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Theology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Theo Chocolate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9165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Career and College </a:t>
            </a:r>
            <a:r>
              <a:rPr lang="en-US" sz="4000" b="1" dirty="0" err="1">
                <a:latin typeface="Calibri" panose="020F0502020204030204" pitchFamily="34" charset="0"/>
              </a:rPr>
              <a:t>Exploragories</a:t>
            </a:r>
            <a:endParaRPr lang="en-US" sz="4000" b="1" dirty="0">
              <a:latin typeface="Calibri" panose="020F0502020204030204" pitchFamily="34" charset="0"/>
            </a:endParaRP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79008" y="1110834"/>
            <a:ext cx="4450192" cy="169277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kern="1400" dirty="0">
                <a:solidFill>
                  <a:srgbClr val="20A8E0"/>
                </a:solidFill>
              </a:rPr>
              <a:t>Scoring</a:t>
            </a:r>
          </a:p>
          <a:p>
            <a:pPr marL="457200" indent="-457200">
              <a:buFont typeface="Arial" panose="020B0604020202020204" pitchFamily="34" charset="0"/>
              <a:buChar char="•"/>
            </a:pPr>
            <a:r>
              <a:rPr lang="en-US" sz="2600" kern="1400" dirty="0">
                <a:solidFill>
                  <a:srgbClr val="000000"/>
                </a:solidFill>
              </a:rPr>
              <a:t>1 point for each answer</a:t>
            </a:r>
          </a:p>
          <a:p>
            <a:pPr marL="457200" indent="-457200">
              <a:buFont typeface="Arial" panose="020B0604020202020204" pitchFamily="34" charset="0"/>
              <a:buChar char="•"/>
            </a:pPr>
            <a:r>
              <a:rPr lang="en-US" sz="2600" kern="1400" dirty="0">
                <a:solidFill>
                  <a:srgbClr val="000000"/>
                </a:solidFill>
              </a:rPr>
              <a:t>Repeated answers = 0</a:t>
            </a:r>
          </a:p>
          <a:p>
            <a:pPr marL="457200" indent="-457200">
              <a:buFont typeface="Arial" panose="020B0604020202020204" pitchFamily="34" charset="0"/>
              <a:buChar char="•"/>
            </a:pPr>
            <a:r>
              <a:rPr lang="en-US" sz="2600" kern="1400" dirty="0">
                <a:solidFill>
                  <a:srgbClr val="000000"/>
                </a:solidFill>
              </a:rPr>
              <a:t>Blanks = 0</a:t>
            </a:r>
          </a:p>
        </p:txBody>
      </p:sp>
      <p:graphicFrame>
        <p:nvGraphicFramePr>
          <p:cNvPr id="12" name="Table 11"/>
          <p:cNvGraphicFramePr>
            <a:graphicFrameLocks noGrp="1"/>
          </p:cNvGraphicFramePr>
          <p:nvPr>
            <p:extLst>
              <p:ext uri="{D42A27DB-BD31-4B8C-83A1-F6EECF244321}">
                <p14:modId xmlns:p14="http://schemas.microsoft.com/office/powerpoint/2010/main" val="35857313"/>
              </p:ext>
            </p:extLst>
          </p:nvPr>
        </p:nvGraphicFramePr>
        <p:xfrm>
          <a:off x="627471" y="3005387"/>
          <a:ext cx="7886700" cy="781233"/>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574660">
                  <a:extLst>
                    <a:ext uri="{9D8B030D-6E8A-4147-A177-3AD203B41FA5}">
                      <a16:colId xmlns:a16="http://schemas.microsoft.com/office/drawing/2014/main" val="20001"/>
                    </a:ext>
                  </a:extLst>
                </a:gridCol>
                <a:gridCol w="1384908">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Tennessee State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Therapist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strike="sngStrike" dirty="0">
                          <a:effectLst/>
                          <a:latin typeface="Calibri" panose="020F0502020204030204" pitchFamily="34" charset="0"/>
                          <a:ea typeface="Calibri" panose="020F0502020204030204" pitchFamily="34" charset="0"/>
                          <a:cs typeface="Times New Roman" panose="02020603050405020304" pitchFamily="18" charset="0"/>
                        </a:rPr>
                        <a:t>Theology</a:t>
                      </a:r>
                      <a:endParaRPr lang="en-US" sz="9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T-Mobile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6"/>
          <p:cNvSpPr>
            <a:spLocks noChangeArrowheads="1"/>
          </p:cNvSpPr>
          <p:nvPr/>
        </p:nvSpPr>
        <p:spPr bwMode="auto">
          <a:xfrm>
            <a:off x="457200" y="22232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50571735"/>
              </p:ext>
            </p:extLst>
          </p:nvPr>
        </p:nvGraphicFramePr>
        <p:xfrm>
          <a:off x="627471" y="4014410"/>
          <a:ext cx="7886700" cy="781233"/>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574660">
                  <a:extLst>
                    <a:ext uri="{9D8B030D-6E8A-4147-A177-3AD203B41FA5}">
                      <a16:colId xmlns:a16="http://schemas.microsoft.com/office/drawing/2014/main" val="20001"/>
                    </a:ext>
                  </a:extLst>
                </a:gridCol>
                <a:gridCol w="1384908">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Score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Temple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Truck</a:t>
                      </a:r>
                      <a:r>
                        <a:rPr lang="en-US" sz="1700" b="1" baseline="0" dirty="0">
                          <a:effectLst/>
                          <a:latin typeface="Calibri" panose="020F0502020204030204" pitchFamily="34" charset="0"/>
                          <a:ea typeface="Calibri" panose="020F0502020204030204" pitchFamily="34" charset="0"/>
                          <a:cs typeface="Times New Roman" panose="02020603050405020304" pitchFamily="18" charset="0"/>
                        </a:rPr>
                        <a:t> Driver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strike="sngStrike" dirty="0">
                          <a:effectLst/>
                          <a:latin typeface="Calibri" panose="020F0502020204030204" pitchFamily="34" charset="0"/>
                          <a:ea typeface="Calibri" panose="020F0502020204030204" pitchFamily="34" charset="0"/>
                          <a:cs typeface="Times New Roman" panose="02020603050405020304" pitchFamily="18" charset="0"/>
                        </a:rPr>
                        <a:t>Theology</a:t>
                      </a:r>
                      <a:endParaRPr lang="en-US" sz="9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Theo Chocolate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44338434"/>
              </p:ext>
            </p:extLst>
          </p:nvPr>
        </p:nvGraphicFramePr>
        <p:xfrm>
          <a:off x="627471" y="4989402"/>
          <a:ext cx="7886700" cy="1040313"/>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574660">
                  <a:extLst>
                    <a:ext uri="{9D8B030D-6E8A-4147-A177-3AD203B41FA5}">
                      <a16:colId xmlns:a16="http://schemas.microsoft.com/office/drawing/2014/main" val="20001"/>
                    </a:ext>
                  </a:extLst>
                </a:gridCol>
                <a:gridCol w="1384908">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Tacoma Community College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strike="noStrike" dirty="0">
                          <a:effectLst/>
                          <a:latin typeface="Calibri" panose="020F0502020204030204" pitchFamily="34" charset="0"/>
                          <a:ea typeface="Calibri" panose="020F0502020204030204" pitchFamily="34" charset="0"/>
                          <a:cs typeface="Times New Roman" panose="02020603050405020304" pitchFamily="18" charset="0"/>
                        </a:rPr>
                        <a:t>Theater</a:t>
                      </a:r>
                      <a:endParaRPr lang="en-US" sz="9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9"/>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43037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Career and College </a:t>
            </a:r>
            <a:r>
              <a:rPr lang="en-US" sz="4000" b="1" dirty="0" err="1">
                <a:latin typeface="Calibri" panose="020F0502020204030204" pitchFamily="34" charset="0"/>
              </a:rPr>
              <a:t>Exploragories</a:t>
            </a:r>
            <a:endParaRPr lang="en-US" sz="4000" b="1" dirty="0">
              <a:latin typeface="Calibri" panose="020F0502020204030204" pitchFamily="34" charset="0"/>
            </a:endParaRP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79008" y="1206377"/>
            <a:ext cx="4450192" cy="4924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kern="1400" dirty="0">
                <a:solidFill>
                  <a:srgbClr val="20A8E0"/>
                </a:solidFill>
              </a:rPr>
              <a:t>Blank Game Board</a:t>
            </a:r>
          </a:p>
        </p:txBody>
      </p:sp>
      <p:graphicFrame>
        <p:nvGraphicFramePr>
          <p:cNvPr id="3" name="Table 2"/>
          <p:cNvGraphicFramePr>
            <a:graphicFrameLocks noGrp="1"/>
          </p:cNvGraphicFramePr>
          <p:nvPr>
            <p:extLst>
              <p:ext uri="{D42A27DB-BD31-4B8C-83A1-F6EECF244321}">
                <p14:modId xmlns:p14="http://schemas.microsoft.com/office/powerpoint/2010/main" val="3200797238"/>
              </p:ext>
            </p:extLst>
          </p:nvPr>
        </p:nvGraphicFramePr>
        <p:xfrm>
          <a:off x="579008" y="2685815"/>
          <a:ext cx="7886700" cy="2630728"/>
        </p:xfrm>
        <a:graphic>
          <a:graphicData uri="http://schemas.openxmlformats.org/drawingml/2006/table">
            <a:tbl>
              <a:tblPr firstRow="1" firstCol="1" bandRow="1"/>
              <a:tblGrid>
                <a:gridCol w="687825">
                  <a:extLst>
                    <a:ext uri="{9D8B030D-6E8A-4147-A177-3AD203B41FA5}">
                      <a16:colId xmlns:a16="http://schemas.microsoft.com/office/drawing/2014/main" val="20000"/>
                    </a:ext>
                  </a:extLst>
                </a:gridCol>
                <a:gridCol w="1479784">
                  <a:extLst>
                    <a:ext uri="{9D8B030D-6E8A-4147-A177-3AD203B41FA5}">
                      <a16:colId xmlns:a16="http://schemas.microsoft.com/office/drawing/2014/main" val="20001"/>
                    </a:ext>
                  </a:extLst>
                </a:gridCol>
                <a:gridCol w="1479784">
                  <a:extLst>
                    <a:ext uri="{9D8B030D-6E8A-4147-A177-3AD203B41FA5}">
                      <a16:colId xmlns:a16="http://schemas.microsoft.com/office/drawing/2014/main" val="20002"/>
                    </a:ext>
                  </a:extLst>
                </a:gridCol>
                <a:gridCol w="1677088">
                  <a:extLst>
                    <a:ext uri="{9D8B030D-6E8A-4147-A177-3AD203B41FA5}">
                      <a16:colId xmlns:a16="http://schemas.microsoft.com/office/drawing/2014/main" val="20003"/>
                    </a:ext>
                  </a:extLst>
                </a:gridCol>
                <a:gridCol w="1775741">
                  <a:extLst>
                    <a:ext uri="{9D8B030D-6E8A-4147-A177-3AD203B41FA5}">
                      <a16:colId xmlns:a16="http://schemas.microsoft.com/office/drawing/2014/main" val="20004"/>
                    </a:ext>
                  </a:extLst>
                </a:gridCol>
                <a:gridCol w="786478">
                  <a:extLst>
                    <a:ext uri="{9D8B030D-6E8A-4147-A177-3AD203B41FA5}">
                      <a16:colId xmlns:a16="http://schemas.microsoft.com/office/drawing/2014/main" val="20005"/>
                    </a:ext>
                  </a:extLst>
                </a:gridCol>
              </a:tblGrid>
              <a:tr h="263073">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Letter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College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Career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College Major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Company in PNW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531">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531">
                <a:tc>
                  <a:txBody>
                    <a:bodyPr/>
                    <a:lstStyle/>
                    <a:p>
                      <a:pPr marL="0" marR="0" algn="ctr">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531">
                <a:tc>
                  <a:txBody>
                    <a:bodyPr/>
                    <a:lstStyle/>
                    <a:p>
                      <a:pPr marL="0" marR="0" algn="ctr">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3531">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531">
                <a:tc>
                  <a:txBody>
                    <a:bodyPr/>
                    <a:lstStyle/>
                    <a:p>
                      <a:pPr marL="0" marR="0" algn="ctr">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endParaRPr lang="en-US" sz="17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7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Score:</a:t>
                      </a:r>
                    </a:p>
                  </a:txBody>
                  <a:tcPr marL="59191" marR="591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91" marR="5919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6486413" y="1772116"/>
            <a:ext cx="1979295" cy="809625"/>
          </a:xfrm>
          <a:prstGeom prst="rect">
            <a:avLst/>
          </a:prstGeom>
        </p:spPr>
      </p:pic>
      <p:sp>
        <p:nvSpPr>
          <p:cNvPr id="15" name="Text Box 2"/>
          <p:cNvSpPr txBox="1">
            <a:spLocks noChangeArrowheads="1"/>
          </p:cNvSpPr>
          <p:nvPr/>
        </p:nvSpPr>
        <p:spPr bwMode="auto">
          <a:xfrm>
            <a:off x="2745196" y="1987381"/>
            <a:ext cx="3651250" cy="37909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Career and College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Exploragories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25231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My First Career</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2981412" y="3451638"/>
            <a:ext cx="4095576" cy="2715546"/>
            <a:chOff x="2981412" y="3451638"/>
            <a:chExt cx="4095576" cy="2715546"/>
          </a:xfrm>
        </p:grpSpPr>
        <p:pic>
          <p:nvPicPr>
            <p:cNvPr id="4098" name="Picture 2" descr="https://encrypted-tbn2.gstatic.com/images?q=tbn:ANd9GcSzOzsInn9HoqP20rV9CwgG8qIgPEJkXnx9AalQ5KmTTZ1v6ib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412" y="3451638"/>
              <a:ext cx="4095576" cy="2715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72808" y="4355981"/>
              <a:ext cx="1873956" cy="369332"/>
            </a:xfrm>
            <a:prstGeom prst="rect">
              <a:avLst/>
            </a:prstGeom>
            <a:noFill/>
          </p:spPr>
          <p:txBody>
            <a:bodyPr wrap="square" rtlCol="0">
              <a:spAutoFit/>
            </a:bodyPr>
            <a:lstStyle/>
            <a:p>
              <a:r>
                <a:rPr lang="en-US" dirty="0">
                  <a:latin typeface="MV Boli" panose="02000500030200090000" pitchFamily="2" charset="0"/>
                  <a:cs typeface="MV Boli" panose="02000500030200090000" pitchFamily="2" charset="0"/>
                </a:rPr>
                <a:t>Postal carrier</a:t>
              </a:r>
            </a:p>
          </p:txBody>
        </p:sp>
        <p:sp>
          <p:nvSpPr>
            <p:cNvPr id="9" name="TextBox 8"/>
            <p:cNvSpPr txBox="1"/>
            <p:nvPr/>
          </p:nvSpPr>
          <p:spPr>
            <a:xfrm rot="21268974">
              <a:off x="4186132" y="5050021"/>
              <a:ext cx="1912711" cy="369332"/>
            </a:xfrm>
            <a:prstGeom prst="rect">
              <a:avLst/>
            </a:prstGeom>
            <a:noFill/>
          </p:spPr>
          <p:txBody>
            <a:bodyPr wrap="square" rtlCol="0">
              <a:spAutoFit/>
            </a:bodyPr>
            <a:lstStyle/>
            <a:p>
              <a:r>
                <a:rPr lang="en-US" dirty="0">
                  <a:latin typeface="MV Boli" panose="02000500030200090000" pitchFamily="2" charset="0"/>
                  <a:cs typeface="MV Boli" panose="02000500030200090000" pitchFamily="2" charset="0"/>
                </a:rPr>
                <a:t>Family friend</a:t>
              </a:r>
            </a:p>
          </p:txBody>
        </p:sp>
      </p:grpSp>
      <p:sp>
        <p:nvSpPr>
          <p:cNvPr id="8" name="Rectangle 7"/>
          <p:cNvSpPr/>
          <p:nvPr/>
        </p:nvSpPr>
        <p:spPr>
          <a:xfrm>
            <a:off x="579008" y="1110834"/>
            <a:ext cx="7040992" cy="30162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kern="1400" dirty="0">
                <a:solidFill>
                  <a:srgbClr val="20A8E0"/>
                </a:solidFill>
              </a:rPr>
              <a:t>Instructions</a:t>
            </a:r>
          </a:p>
          <a:p>
            <a:pPr marL="457200" indent="-457200">
              <a:spcAft>
                <a:spcPts val="1200"/>
              </a:spcAft>
              <a:buFont typeface="Arial" panose="020B0604020202020204" pitchFamily="34" charset="0"/>
              <a:buChar char="•"/>
            </a:pPr>
            <a:r>
              <a:rPr lang="en-US" sz="2600" kern="1400" dirty="0">
                <a:solidFill>
                  <a:srgbClr val="000000"/>
                </a:solidFill>
              </a:rPr>
              <a:t>Brainstorm the first career or job that you wanted to have as a kid</a:t>
            </a:r>
          </a:p>
          <a:p>
            <a:pPr marL="457200" indent="-457200">
              <a:buFont typeface="Arial" panose="020B0604020202020204" pitchFamily="34" charset="0"/>
              <a:buChar char="•"/>
            </a:pPr>
            <a:r>
              <a:rPr lang="en-US" sz="2600" kern="1400" dirty="0">
                <a:solidFill>
                  <a:srgbClr val="000000"/>
                </a:solidFill>
              </a:rPr>
              <a:t>On a post-it note, write:</a:t>
            </a:r>
          </a:p>
          <a:p>
            <a:r>
              <a:rPr lang="en-US" sz="2600" kern="1400" dirty="0">
                <a:solidFill>
                  <a:srgbClr val="000000"/>
                </a:solidFill>
              </a:rPr>
              <a:t>	1. Career/Job</a:t>
            </a:r>
          </a:p>
          <a:p>
            <a:r>
              <a:rPr lang="en-US" sz="2600" kern="1400" dirty="0">
                <a:solidFill>
                  <a:srgbClr val="000000"/>
                </a:solidFill>
              </a:rPr>
              <a:t>	2. What most influenced you to decide on 	     that career</a:t>
            </a:r>
          </a:p>
        </p:txBody>
      </p:sp>
      <p:sp>
        <p:nvSpPr>
          <p:cNvPr id="13" name="Rectangle 6"/>
          <p:cNvSpPr>
            <a:spLocks noChangeArrowheads="1"/>
          </p:cNvSpPr>
          <p:nvPr/>
        </p:nvSpPr>
        <p:spPr bwMode="auto">
          <a:xfrm>
            <a:off x="457200" y="22232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10"/>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67671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My First Career</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6"/>
          <p:cNvSpPr>
            <a:spLocks noChangeArrowheads="1"/>
          </p:cNvSpPr>
          <p:nvPr/>
        </p:nvSpPr>
        <p:spPr bwMode="auto">
          <a:xfrm>
            <a:off x="457200" y="22232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10"/>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3"/>
          <a:srcRect b="11559"/>
          <a:stretch/>
        </p:blipFill>
        <p:spPr>
          <a:xfrm>
            <a:off x="1207911" y="1104451"/>
            <a:ext cx="6341998" cy="4686749"/>
          </a:xfrm>
          <a:prstGeom prst="rect">
            <a:avLst/>
          </a:prstGeom>
        </p:spPr>
      </p:pic>
      <p:sp>
        <p:nvSpPr>
          <p:cNvPr id="7" name="Rectangle 6"/>
          <p:cNvSpPr/>
          <p:nvPr/>
        </p:nvSpPr>
        <p:spPr>
          <a:xfrm>
            <a:off x="179632" y="5937568"/>
            <a:ext cx="3392660" cy="338554"/>
          </a:xfrm>
          <a:prstGeom prst="rect">
            <a:avLst/>
          </a:prstGeom>
        </p:spPr>
        <p:txBody>
          <a:bodyPr wrap="none">
            <a:spAutoFit/>
          </a:bodyPr>
          <a:lstStyle/>
          <a:p>
            <a:r>
              <a:rPr lang="en-US" sz="1600" kern="1400" dirty="0">
                <a:solidFill>
                  <a:srgbClr val="000000"/>
                </a:solidFill>
              </a:rPr>
              <a:t>Activity provided by Washington STEM</a:t>
            </a:r>
            <a:endParaRPr lang="en-US" sz="1600" dirty="0"/>
          </a:p>
        </p:txBody>
      </p:sp>
      <p:grpSp>
        <p:nvGrpSpPr>
          <p:cNvPr id="18" name="Group 17"/>
          <p:cNvGrpSpPr/>
          <p:nvPr/>
        </p:nvGrpSpPr>
        <p:grpSpPr>
          <a:xfrm>
            <a:off x="2591083" y="5159543"/>
            <a:ext cx="899676" cy="792192"/>
            <a:chOff x="3646311" y="3770489"/>
            <a:chExt cx="2551290" cy="2246489"/>
          </a:xfrm>
        </p:grpSpPr>
        <p:pic>
          <p:nvPicPr>
            <p:cNvPr id="19" name="Picture 2" descr="https://encrypted-tbn2.gstatic.com/images?q=tbn:ANd9GcSzOzsInn9HoqP20rV9CwgG8qIgPEJkXnx9AalQ5KmTTZ1v6ibU"/>
            <p:cNvPicPr>
              <a:picLocks noChangeAspect="1" noChangeArrowheads="1"/>
            </p:cNvPicPr>
            <p:nvPr/>
          </p:nvPicPr>
          <p:blipFill rotWithShape="1">
            <a:blip r:embed="rId4">
              <a:extLst>
                <a:ext uri="{28A0092B-C50C-407E-A947-70E740481C1C}">
                  <a14:useLocalDpi xmlns:a14="http://schemas.microsoft.com/office/drawing/2010/main" val="0"/>
                </a:ext>
              </a:extLst>
            </a:blip>
            <a:srcRect l="16236" t="11742" r="21471" b="5532"/>
            <a:stretch/>
          </p:blipFill>
          <p:spPr bwMode="auto">
            <a:xfrm>
              <a:off x="3646311" y="3770489"/>
              <a:ext cx="2551290" cy="22464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172809" y="4355983"/>
              <a:ext cx="1873956" cy="523674"/>
            </a:xfrm>
            <a:prstGeom prst="rect">
              <a:avLst/>
            </a:prstGeom>
            <a:noFill/>
          </p:spPr>
          <p:txBody>
            <a:bodyPr wrap="square" rtlCol="0">
              <a:spAutoFit/>
            </a:bodyPr>
            <a:lstStyle/>
            <a:p>
              <a:r>
                <a:rPr lang="en-US" sz="600" dirty="0">
                  <a:latin typeface="MV Boli" panose="02000500030200090000" pitchFamily="2" charset="0"/>
                  <a:cs typeface="MV Boli" panose="02000500030200090000" pitchFamily="2" charset="0"/>
                </a:rPr>
                <a:t>Postal carrier</a:t>
              </a:r>
            </a:p>
          </p:txBody>
        </p:sp>
        <p:sp>
          <p:nvSpPr>
            <p:cNvPr id="21" name="TextBox 20"/>
            <p:cNvSpPr txBox="1"/>
            <p:nvPr/>
          </p:nvSpPr>
          <p:spPr>
            <a:xfrm rot="21268974">
              <a:off x="4186132" y="4972846"/>
              <a:ext cx="1912710" cy="523674"/>
            </a:xfrm>
            <a:prstGeom prst="rect">
              <a:avLst/>
            </a:prstGeom>
            <a:noFill/>
          </p:spPr>
          <p:txBody>
            <a:bodyPr wrap="square" rtlCol="0">
              <a:spAutoFit/>
            </a:bodyPr>
            <a:lstStyle/>
            <a:p>
              <a:r>
                <a:rPr lang="en-US" sz="600" dirty="0">
                  <a:latin typeface="MV Boli" panose="02000500030200090000" pitchFamily="2" charset="0"/>
                  <a:cs typeface="MV Boli" panose="02000500030200090000" pitchFamily="2" charset="0"/>
                </a:rPr>
                <a:t>Family friend</a:t>
              </a:r>
            </a:p>
          </p:txBody>
        </p:sp>
      </p:grpSp>
      <p:sp>
        <p:nvSpPr>
          <p:cNvPr id="12" name="TextBox 11"/>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7276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What is </a:t>
            </a:r>
            <a:r>
              <a:rPr lang="en-US" sz="4000" b="1" dirty="0" err="1">
                <a:latin typeface="Calibri" panose="020F0502020204030204" pitchFamily="34" charset="0"/>
              </a:rPr>
              <a:t>DiscoverU</a:t>
            </a:r>
            <a:r>
              <a:rPr lang="en-US" sz="4000" b="1" dirty="0">
                <a:latin typeface="Calibri" panose="020F0502020204030204" pitchFamily="34" charset="0"/>
              </a:rPr>
              <a:t>?</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57200" y="1187732"/>
            <a:ext cx="8686800" cy="247311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9000"/>
              </a:lnSpc>
              <a:spcAft>
                <a:spcPts val="600"/>
              </a:spcAft>
            </a:pPr>
            <a:r>
              <a:rPr lang="en-US" sz="2600" kern="1400" dirty="0">
                <a:solidFill>
                  <a:srgbClr val="000000"/>
                </a:solidFill>
                <a:latin typeface="Calibri" panose="020F0502020204030204" pitchFamily="34" charset="0"/>
              </a:rPr>
              <a:t>DiscoverU is an exciting week for our community to come together and support all students in exploring career and college options. Through fun activities, both in school and in the community, students throughout Seattle and South King County will have opportunities to explore their futures.  </a:t>
            </a:r>
            <a:endParaRPr lang="en-US" sz="2600" kern="1400" dirty="0">
              <a:ln>
                <a:noFill/>
              </a:ln>
              <a:solidFill>
                <a:srgbClr val="000000"/>
              </a:solidFill>
              <a:effectLst/>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709" y="3864324"/>
            <a:ext cx="2955226" cy="196850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09" y="3866870"/>
            <a:ext cx="2275074" cy="196596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014755" y="6457797"/>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21069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Where is </a:t>
            </a:r>
            <a:r>
              <a:rPr lang="en-US" sz="4000" b="1" dirty="0" err="1">
                <a:latin typeface="Calibri" panose="020F0502020204030204" pitchFamily="34" charset="0"/>
              </a:rPr>
              <a:t>DiscoverU</a:t>
            </a:r>
            <a:r>
              <a:rPr lang="en-US" sz="4000" b="1" dirty="0">
                <a:latin typeface="Calibri" panose="020F0502020204030204" pitchFamily="34" charset="0"/>
              </a:rPr>
              <a:t>?</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57200" y="1447379"/>
            <a:ext cx="4024489" cy="39794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600" u="sng" kern="1400" dirty="0">
                <a:ln>
                  <a:noFill/>
                </a:ln>
                <a:solidFill>
                  <a:srgbClr val="000000"/>
                </a:solidFill>
                <a:effectLst/>
                <a:latin typeface="Calibri" panose="020F0502020204030204" pitchFamily="34" charset="0"/>
              </a:rPr>
              <a:t>Seattle &amp; South King County </a:t>
            </a:r>
          </a:p>
          <a:p>
            <a:pPr marL="457200" indent="-457200">
              <a:lnSpc>
                <a:spcPct val="119000"/>
              </a:lnSpc>
              <a:buFont typeface="Arial" panose="020B0604020202020204" pitchFamily="34" charset="0"/>
              <a:buChar char="•"/>
            </a:pPr>
            <a:r>
              <a:rPr lang="en-US" sz="2600" kern="1400" dirty="0">
                <a:solidFill>
                  <a:srgbClr val="000000"/>
                </a:solidFill>
                <a:latin typeface="Calibri" panose="020F0502020204030204" pitchFamily="34" charset="0"/>
              </a:rPr>
              <a:t>Auburn</a:t>
            </a:r>
          </a:p>
          <a:p>
            <a:pPr marL="457200" indent="-457200">
              <a:lnSpc>
                <a:spcPct val="119000"/>
              </a:lnSpc>
              <a:buFont typeface="Arial" panose="020B0604020202020204" pitchFamily="34" charset="0"/>
              <a:buChar char="•"/>
            </a:pPr>
            <a:r>
              <a:rPr lang="en-US" sz="2600" kern="1400" dirty="0">
                <a:solidFill>
                  <a:srgbClr val="000000"/>
                </a:solidFill>
                <a:latin typeface="Calibri" panose="020F0502020204030204" pitchFamily="34" charset="0"/>
              </a:rPr>
              <a:t>Federal Way</a:t>
            </a:r>
          </a:p>
          <a:p>
            <a:pPr marL="457200" indent="-457200">
              <a:lnSpc>
                <a:spcPct val="119000"/>
              </a:lnSpc>
              <a:buFont typeface="Arial" panose="020B0604020202020204" pitchFamily="34" charset="0"/>
              <a:buChar char="•"/>
            </a:pPr>
            <a:r>
              <a:rPr lang="en-US" sz="2600" kern="1400" dirty="0">
                <a:ln>
                  <a:noFill/>
                </a:ln>
                <a:solidFill>
                  <a:srgbClr val="000000"/>
                </a:solidFill>
                <a:effectLst/>
                <a:latin typeface="Calibri" panose="020F0502020204030204" pitchFamily="34" charset="0"/>
              </a:rPr>
              <a:t>Highline</a:t>
            </a:r>
          </a:p>
          <a:p>
            <a:pPr marL="457200" indent="-457200">
              <a:lnSpc>
                <a:spcPct val="119000"/>
              </a:lnSpc>
              <a:buFont typeface="Arial" panose="020B0604020202020204" pitchFamily="34" charset="0"/>
              <a:buChar char="•"/>
            </a:pPr>
            <a:r>
              <a:rPr lang="en-US" sz="2600" kern="1400" dirty="0">
                <a:solidFill>
                  <a:srgbClr val="000000"/>
                </a:solidFill>
                <a:latin typeface="Calibri" panose="020F0502020204030204" pitchFamily="34" charset="0"/>
              </a:rPr>
              <a:t>Kent</a:t>
            </a:r>
          </a:p>
          <a:p>
            <a:pPr marL="457200" indent="-457200">
              <a:lnSpc>
                <a:spcPct val="119000"/>
              </a:lnSpc>
              <a:buFont typeface="Arial" panose="020B0604020202020204" pitchFamily="34" charset="0"/>
              <a:buChar char="•"/>
            </a:pPr>
            <a:r>
              <a:rPr lang="en-US" sz="2600" kern="1400" dirty="0">
                <a:ln>
                  <a:noFill/>
                </a:ln>
                <a:solidFill>
                  <a:srgbClr val="000000"/>
                </a:solidFill>
                <a:effectLst/>
                <a:latin typeface="Calibri" panose="020F0502020204030204" pitchFamily="34" charset="0"/>
              </a:rPr>
              <a:t>Renton</a:t>
            </a:r>
          </a:p>
          <a:p>
            <a:pPr marL="457200" indent="-457200">
              <a:lnSpc>
                <a:spcPct val="119000"/>
              </a:lnSpc>
              <a:buFont typeface="Arial" panose="020B0604020202020204" pitchFamily="34" charset="0"/>
              <a:buChar char="•"/>
            </a:pPr>
            <a:r>
              <a:rPr lang="en-US" sz="2600" kern="1400" dirty="0">
                <a:solidFill>
                  <a:srgbClr val="000000"/>
                </a:solidFill>
                <a:latin typeface="Calibri" panose="020F0502020204030204" pitchFamily="34" charset="0"/>
              </a:rPr>
              <a:t>Seattle</a:t>
            </a:r>
          </a:p>
          <a:p>
            <a:pPr marL="457200" indent="-457200">
              <a:lnSpc>
                <a:spcPct val="119000"/>
              </a:lnSpc>
              <a:buFont typeface="Arial" panose="020B0604020202020204" pitchFamily="34" charset="0"/>
              <a:buChar char="•"/>
            </a:pPr>
            <a:r>
              <a:rPr lang="en-US" sz="2600" kern="1400" dirty="0">
                <a:ln>
                  <a:noFill/>
                </a:ln>
                <a:solidFill>
                  <a:srgbClr val="000000"/>
                </a:solidFill>
                <a:effectLst/>
                <a:latin typeface="Calibri" panose="020F0502020204030204" pitchFamily="34" charset="0"/>
              </a:rPr>
              <a:t>Tukwila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495" r="22090"/>
          <a:stretch/>
        </p:blipFill>
        <p:spPr>
          <a:xfrm>
            <a:off x="4849988" y="2049662"/>
            <a:ext cx="3665362" cy="3377140"/>
          </a:xfrm>
          <a:prstGeom prst="roundRect">
            <a:avLst>
              <a:gd name="adj" fmla="val 0"/>
            </a:avLst>
          </a:prstGeom>
          <a:solidFill>
            <a:srgbClr val="FFFFFF">
              <a:shade val="85000"/>
            </a:srgbClr>
          </a:solidFill>
          <a:ln>
            <a:noFill/>
          </a:ln>
          <a:effectLst>
            <a:reflection blurRad="12700" stA="38000" endPos="0" dist="5000" dir="5400000" sy="-100000" algn="bl" rotWithShape="0"/>
          </a:effectLst>
        </p:spPr>
      </p:pic>
      <p:sp>
        <p:nvSpPr>
          <p:cNvPr id="10" name="TextBox 9"/>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00612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Why </a:t>
            </a:r>
            <a:r>
              <a:rPr lang="en-US" sz="4000" b="1" dirty="0" err="1">
                <a:latin typeface="Calibri" panose="020F0502020204030204" pitchFamily="34" charset="0"/>
              </a:rPr>
              <a:t>DiscoverU</a:t>
            </a:r>
            <a:r>
              <a:rPr lang="en-US" sz="4000" b="1" dirty="0">
                <a:latin typeface="Calibri" panose="020F0502020204030204" pitchFamily="34" charset="0"/>
              </a:rPr>
              <a:t>?</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57200" y="1187732"/>
            <a:ext cx="8686800" cy="50279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19000"/>
              </a:lnSpc>
              <a:spcAft>
                <a:spcPts val="600"/>
              </a:spcAft>
              <a:buFont typeface="Arial" panose="020B0604020202020204" pitchFamily="34" charset="0"/>
              <a:buChar char="•"/>
            </a:pPr>
            <a:r>
              <a:rPr lang="en-US" sz="2000" kern="1400" dirty="0" err="1">
                <a:solidFill>
                  <a:srgbClr val="000000"/>
                </a:solidFill>
                <a:latin typeface="Calibri" panose="020F0502020204030204" pitchFamily="34" charset="0"/>
              </a:rPr>
              <a:t>DiscoverU</a:t>
            </a:r>
            <a:r>
              <a:rPr lang="en-US" sz="2000" kern="1400" dirty="0">
                <a:solidFill>
                  <a:srgbClr val="000000"/>
                </a:solidFill>
                <a:latin typeface="Calibri" panose="020F0502020204030204" pitchFamily="34" charset="0"/>
              </a:rPr>
              <a:t> is an effort to help build a “beyond high school” culture </a:t>
            </a:r>
          </a:p>
          <a:p>
            <a:pPr marL="457200" indent="-457200">
              <a:lnSpc>
                <a:spcPct val="119000"/>
              </a:lnSpc>
              <a:spcAft>
                <a:spcPts val="600"/>
              </a:spcAft>
              <a:buFont typeface="Arial" panose="020B0604020202020204" pitchFamily="34" charset="0"/>
              <a:buChar char="•"/>
            </a:pPr>
            <a:r>
              <a:rPr lang="en-US" sz="2000" kern="1400" dirty="0">
                <a:solidFill>
                  <a:srgbClr val="000000"/>
                </a:solidFill>
                <a:latin typeface="Calibri" panose="020F0502020204030204" pitchFamily="34" charset="0"/>
              </a:rPr>
              <a:t>Research finds that attending a school with a college-going climate is one of the most important predictors of students attending college</a:t>
            </a:r>
          </a:p>
          <a:p>
            <a:pPr marL="457200" indent="-457200">
              <a:lnSpc>
                <a:spcPct val="119000"/>
              </a:lnSpc>
              <a:spcAft>
                <a:spcPts val="600"/>
              </a:spcAft>
              <a:buFont typeface="Arial" panose="020B0604020202020204" pitchFamily="34" charset="0"/>
              <a:buChar char="•"/>
            </a:pPr>
            <a:r>
              <a:rPr lang="en-US" sz="2000" kern="1400" dirty="0">
                <a:solidFill>
                  <a:srgbClr val="000000"/>
                </a:solidFill>
                <a:latin typeface="Calibri" panose="020F0502020204030204" pitchFamily="34" charset="0"/>
              </a:rPr>
              <a:t>When students think about and plan for their futures, they do better in school</a:t>
            </a:r>
          </a:p>
          <a:p>
            <a:pPr marL="457200" indent="-457200">
              <a:lnSpc>
                <a:spcPct val="119000"/>
              </a:lnSpc>
              <a:spcAft>
                <a:spcPts val="600"/>
              </a:spcAft>
              <a:buFont typeface="Arial" panose="020B0604020202020204" pitchFamily="34" charset="0"/>
              <a:buChar char="•"/>
            </a:pPr>
            <a:r>
              <a:rPr lang="en-US" sz="2000" kern="1400" dirty="0">
                <a:solidFill>
                  <a:srgbClr val="000000"/>
                </a:solidFill>
                <a:latin typeface="Calibri" panose="020F0502020204030204" pitchFamily="34" charset="0"/>
              </a:rPr>
              <a:t>Currently too few students are exposed to career awareness activities</a:t>
            </a:r>
          </a:p>
          <a:p>
            <a:pPr marL="457200" indent="-457200">
              <a:lnSpc>
                <a:spcPct val="119000"/>
              </a:lnSpc>
              <a:spcAft>
                <a:spcPts val="600"/>
              </a:spcAft>
              <a:buFont typeface="Arial" panose="020B0604020202020204" pitchFamily="34" charset="0"/>
              <a:buChar char="•"/>
            </a:pPr>
            <a:r>
              <a:rPr lang="en-US" sz="2000" kern="1400" dirty="0">
                <a:solidFill>
                  <a:srgbClr val="000000"/>
                </a:solidFill>
                <a:latin typeface="Calibri" panose="020F0502020204030204" pitchFamily="34" charset="0"/>
              </a:rPr>
              <a:t>Research shows young women and students of color often limit their career choices early</a:t>
            </a:r>
          </a:p>
          <a:p>
            <a:pPr marL="457200" indent="-457200">
              <a:lnSpc>
                <a:spcPct val="119000"/>
              </a:lnSpc>
              <a:spcAft>
                <a:spcPts val="600"/>
              </a:spcAft>
              <a:buFont typeface="Arial" panose="020B0604020202020204" pitchFamily="34" charset="0"/>
              <a:buChar char="•"/>
            </a:pPr>
            <a:r>
              <a:rPr lang="en-US" sz="2000" kern="1400" dirty="0">
                <a:solidFill>
                  <a:srgbClr val="000000"/>
                </a:solidFill>
                <a:latin typeface="Calibri" panose="020F0502020204030204" pitchFamily="34" charset="0"/>
              </a:rPr>
              <a:t>Middle school is a time when kids are forming ideas about careers, however they often lack awareness about careers or have unrealistic ideas about the world of work</a:t>
            </a:r>
          </a:p>
          <a:p>
            <a:pPr marL="457200" indent="-457200">
              <a:lnSpc>
                <a:spcPct val="119000"/>
              </a:lnSpc>
              <a:spcAft>
                <a:spcPts val="600"/>
              </a:spcAft>
              <a:buFont typeface="Arial" panose="020B0604020202020204" pitchFamily="34" charset="0"/>
              <a:buChar char="•"/>
            </a:pPr>
            <a:endParaRPr lang="en-US" sz="2600" kern="1400" dirty="0">
              <a:ln>
                <a:noFill/>
              </a:ln>
              <a:solidFill>
                <a:srgbClr val="000000"/>
              </a:solidFill>
              <a:effectLst/>
              <a:latin typeface="Calibri" panose="020F0502020204030204" pitchFamily="34" charset="0"/>
            </a:endParaRPr>
          </a:p>
        </p:txBody>
      </p:sp>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333347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The </a:t>
            </a:r>
            <a:r>
              <a:rPr lang="en-US" sz="4000" b="1" dirty="0" err="1">
                <a:latin typeface="Calibri" panose="020F0502020204030204" pitchFamily="34" charset="0"/>
              </a:rPr>
              <a:t>DiscoverU</a:t>
            </a:r>
            <a:r>
              <a:rPr lang="en-US" sz="4000" b="1" dirty="0">
                <a:latin typeface="Calibri" panose="020F0502020204030204" pitchFamily="34" charset="0"/>
              </a:rPr>
              <a:t> Effect</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18487" y="1325563"/>
            <a:ext cx="7704667" cy="435196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9000"/>
              </a:lnSpc>
              <a:spcAft>
                <a:spcPts val="600"/>
              </a:spcAft>
            </a:pPr>
            <a:r>
              <a:rPr lang="en-US" sz="2000" kern="1400" dirty="0" err="1">
                <a:solidFill>
                  <a:srgbClr val="000000"/>
                </a:solidFill>
                <a:latin typeface="Calibri" panose="020F0502020204030204" pitchFamily="34" charset="0"/>
              </a:rPr>
              <a:t>DiscoverU</a:t>
            </a:r>
            <a:r>
              <a:rPr lang="en-US" sz="2000" kern="1400" dirty="0">
                <a:solidFill>
                  <a:srgbClr val="000000"/>
                </a:solidFill>
                <a:latin typeface="Calibri" panose="020F0502020204030204" pitchFamily="34" charset="0"/>
              </a:rPr>
              <a:t> provides schools and organizations the opportunity to carry out many of their existing career and college lessons, but with the added boost of:</a:t>
            </a:r>
          </a:p>
          <a:p>
            <a:pPr marL="457200" indent="-457200">
              <a:lnSpc>
                <a:spcPct val="119000"/>
              </a:lnSpc>
              <a:spcAft>
                <a:spcPts val="600"/>
              </a:spcAft>
              <a:buFont typeface="Arial" panose="020B0604020202020204" pitchFamily="34" charset="0"/>
              <a:buChar char="•"/>
            </a:pPr>
            <a:r>
              <a:rPr lang="en-US" sz="2000" b="1" kern="1400" dirty="0">
                <a:solidFill>
                  <a:srgbClr val="20A8E0"/>
                </a:solidFill>
                <a:latin typeface="Calibri" panose="020F0502020204030204" pitchFamily="34" charset="0"/>
              </a:rPr>
              <a:t>Doing them at the same time</a:t>
            </a:r>
            <a:r>
              <a:rPr lang="en-US" sz="2000" kern="1400" dirty="0">
                <a:solidFill>
                  <a:srgbClr val="000000"/>
                </a:solidFill>
                <a:latin typeface="Calibri" panose="020F0502020204030204" pitchFamily="34" charset="0"/>
              </a:rPr>
              <a:t>–So students in all grades are exploring career and college together</a:t>
            </a:r>
          </a:p>
          <a:p>
            <a:pPr marL="457200" indent="-457200">
              <a:lnSpc>
                <a:spcPct val="119000"/>
              </a:lnSpc>
              <a:spcAft>
                <a:spcPts val="600"/>
              </a:spcAft>
              <a:buFont typeface="Arial" panose="020B0604020202020204" pitchFamily="34" charset="0"/>
              <a:buChar char="•"/>
            </a:pPr>
            <a:r>
              <a:rPr lang="en-US" sz="2000" b="1" kern="1400" dirty="0">
                <a:solidFill>
                  <a:srgbClr val="20A8E0"/>
                </a:solidFill>
                <a:latin typeface="Calibri" panose="020F0502020204030204" pitchFamily="34" charset="0"/>
              </a:rPr>
              <a:t>Using the same language</a:t>
            </a:r>
            <a:r>
              <a:rPr lang="en-US" sz="2000" kern="1400" dirty="0">
                <a:solidFill>
                  <a:srgbClr val="000000"/>
                </a:solidFill>
                <a:latin typeface="Calibri" panose="020F0502020204030204" pitchFamily="34" charset="0"/>
              </a:rPr>
              <a:t>–So that the importance of education beyond high school is being reinforced with students and families across all districts</a:t>
            </a:r>
          </a:p>
          <a:p>
            <a:pPr marL="457200" indent="-457200">
              <a:lnSpc>
                <a:spcPct val="119000"/>
              </a:lnSpc>
              <a:spcAft>
                <a:spcPts val="600"/>
              </a:spcAft>
              <a:buFont typeface="Arial" panose="020B0604020202020204" pitchFamily="34" charset="0"/>
              <a:buChar char="•"/>
            </a:pPr>
            <a:r>
              <a:rPr lang="en-US" sz="2000" b="1" kern="1400" dirty="0">
                <a:solidFill>
                  <a:srgbClr val="20A8E0"/>
                </a:solidFill>
                <a:latin typeface="Calibri" panose="020F0502020204030204" pitchFamily="34" charset="0"/>
              </a:rPr>
              <a:t>Bringing more stakeholders into the mix</a:t>
            </a:r>
            <a:r>
              <a:rPr lang="en-US" sz="2000" kern="1400" dirty="0">
                <a:solidFill>
                  <a:srgbClr val="000000"/>
                </a:solidFill>
                <a:latin typeface="Calibri" panose="020F0502020204030204" pitchFamily="34" charset="0"/>
              </a:rPr>
              <a:t>–So that the broader community, from mayors to libraries, shares a commitment to student success beyond high school</a:t>
            </a:r>
            <a:endParaRPr lang="en-US" sz="2000" kern="1400" dirty="0">
              <a:ln>
                <a:noFill/>
              </a:ln>
              <a:solidFill>
                <a:srgbClr val="000000"/>
              </a:solidFill>
              <a:effectLst/>
              <a:latin typeface="Calibri" panose="020F0502020204030204" pitchFamily="34" charset="0"/>
            </a:endParaRPr>
          </a:p>
        </p:txBody>
      </p:sp>
      <p:sp>
        <p:nvSpPr>
          <p:cNvPr id="9" name="TextBox 8"/>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408141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000" b="1" dirty="0">
                <a:latin typeface="Calibri" panose="020F0502020204030204" pitchFamily="34" charset="0"/>
              </a:rPr>
              <a:t>History</a:t>
            </a:r>
          </a:p>
        </p:txBody>
      </p:sp>
      <p:sp>
        <p:nvSpPr>
          <p:cNvPr id="6" name="Rectangle 5"/>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3903" y="1906562"/>
            <a:ext cx="1810223" cy="6050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9000"/>
              </a:lnSpc>
            </a:pPr>
            <a:r>
              <a:rPr lang="en-US" sz="1400" kern="1400" dirty="0">
                <a:solidFill>
                  <a:srgbClr val="000000"/>
                </a:solidFill>
                <a:latin typeface="Calibri" panose="020F0502020204030204" pitchFamily="34" charset="0"/>
              </a:rPr>
              <a:t>October 17, 2013</a:t>
            </a:r>
          </a:p>
          <a:p>
            <a:pPr algn="ctr">
              <a:lnSpc>
                <a:spcPct val="119000"/>
              </a:lnSpc>
            </a:pPr>
            <a:r>
              <a:rPr lang="en-US" sz="1400" kern="1400" dirty="0">
                <a:solidFill>
                  <a:srgbClr val="000000"/>
                </a:solidFill>
                <a:latin typeface="Calibri" panose="020F0502020204030204" pitchFamily="34" charset="0"/>
              </a:rPr>
              <a:t>First </a:t>
            </a:r>
            <a:r>
              <a:rPr lang="en-US" sz="1400" kern="1400" dirty="0" err="1">
                <a:solidFill>
                  <a:srgbClr val="000000"/>
                </a:solidFill>
                <a:latin typeface="Calibri" panose="020F0502020204030204" pitchFamily="34" charset="0"/>
              </a:rPr>
              <a:t>DiscoverU</a:t>
            </a:r>
            <a:r>
              <a:rPr lang="en-US" sz="1400" kern="1400" dirty="0">
                <a:solidFill>
                  <a:srgbClr val="000000"/>
                </a:solidFill>
                <a:latin typeface="Calibri" panose="020F0502020204030204" pitchFamily="34" charset="0"/>
              </a:rPr>
              <a:t> Day</a:t>
            </a:r>
          </a:p>
        </p:txBody>
      </p:sp>
      <p:grpSp>
        <p:nvGrpSpPr>
          <p:cNvPr id="15" name="Group 14"/>
          <p:cNvGrpSpPr/>
          <p:nvPr/>
        </p:nvGrpSpPr>
        <p:grpSpPr>
          <a:xfrm>
            <a:off x="718487" y="1391947"/>
            <a:ext cx="7761111" cy="388495"/>
            <a:chOff x="718487" y="1640305"/>
            <a:chExt cx="7761111" cy="388495"/>
          </a:xfrm>
        </p:grpSpPr>
        <p:cxnSp>
          <p:nvCxnSpPr>
            <p:cNvPr id="5" name="Straight Connector 4"/>
            <p:cNvCxnSpPr>
              <a:stCxn id="10" idx="6"/>
              <a:endCxn id="14" idx="2"/>
            </p:cNvCxnSpPr>
            <p:nvPr/>
          </p:nvCxnSpPr>
          <p:spPr>
            <a:xfrm flipV="1">
              <a:off x="1079731" y="1820927"/>
              <a:ext cx="7038623" cy="27251"/>
            </a:xfrm>
            <a:prstGeom prst="line">
              <a:avLst/>
            </a:prstGeom>
            <a:ln w="28575">
              <a:solidFill>
                <a:srgbClr val="20A8E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118354" y="1640305"/>
              <a:ext cx="361244" cy="361244"/>
            </a:xfrm>
            <a:prstGeom prst="ellipse">
              <a:avLst/>
            </a:prstGeom>
            <a:solidFill>
              <a:schemeClr val="bg1"/>
            </a:solidFill>
            <a:ln w="38100">
              <a:solidFill>
                <a:srgbClr val="20A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51731" y="1640305"/>
              <a:ext cx="361244" cy="361244"/>
            </a:xfrm>
            <a:prstGeom prst="ellipse">
              <a:avLst/>
            </a:prstGeom>
            <a:solidFill>
              <a:schemeClr val="bg1"/>
            </a:solidFill>
            <a:ln w="38100">
              <a:solidFill>
                <a:srgbClr val="20A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85109" y="1667556"/>
              <a:ext cx="361244" cy="361244"/>
            </a:xfrm>
            <a:prstGeom prst="ellipse">
              <a:avLst/>
            </a:prstGeom>
            <a:solidFill>
              <a:schemeClr val="bg1"/>
            </a:solidFill>
            <a:ln w="38100">
              <a:solidFill>
                <a:srgbClr val="20A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8487" y="1667556"/>
              <a:ext cx="361244" cy="361244"/>
            </a:xfrm>
            <a:prstGeom prst="ellipse">
              <a:avLst/>
            </a:prstGeom>
            <a:solidFill>
              <a:schemeClr val="bg1"/>
            </a:solidFill>
            <a:ln w="38100">
              <a:solidFill>
                <a:srgbClr val="20A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501951" y="1906562"/>
            <a:ext cx="1727559" cy="8613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9000"/>
              </a:lnSpc>
            </a:pPr>
            <a:r>
              <a:rPr lang="en-US" sz="1400" kern="1400" dirty="0">
                <a:solidFill>
                  <a:srgbClr val="000000"/>
                </a:solidFill>
                <a:latin typeface="Calibri" panose="020F0502020204030204" pitchFamily="34" charset="0"/>
              </a:rPr>
              <a:t>October 13-17, 2014</a:t>
            </a:r>
          </a:p>
          <a:p>
            <a:pPr algn="ctr">
              <a:lnSpc>
                <a:spcPct val="119000"/>
              </a:lnSpc>
            </a:pPr>
            <a:r>
              <a:rPr lang="en-US" sz="1400" kern="1400" dirty="0" err="1">
                <a:ln>
                  <a:noFill/>
                </a:ln>
                <a:solidFill>
                  <a:srgbClr val="000000"/>
                </a:solidFill>
                <a:effectLst/>
                <a:latin typeface="Calibri" panose="020F0502020204030204" pitchFamily="34" charset="0"/>
              </a:rPr>
              <a:t>DiscoverU</a:t>
            </a:r>
            <a:r>
              <a:rPr lang="en-US" sz="1400" kern="1400" dirty="0">
                <a:ln>
                  <a:noFill/>
                </a:ln>
                <a:solidFill>
                  <a:srgbClr val="000000"/>
                </a:solidFill>
                <a:effectLst/>
                <a:latin typeface="Calibri" panose="020F0502020204030204" pitchFamily="34" charset="0"/>
              </a:rPr>
              <a:t> Becomes a Full Week</a:t>
            </a:r>
          </a:p>
        </p:txBody>
      </p:sp>
      <p:sp>
        <p:nvSpPr>
          <p:cNvPr id="18" name="Rectangle 17"/>
          <p:cNvSpPr/>
          <p:nvPr/>
        </p:nvSpPr>
        <p:spPr>
          <a:xfrm>
            <a:off x="4968573" y="1906562"/>
            <a:ext cx="1727559" cy="8613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9000"/>
              </a:lnSpc>
            </a:pPr>
            <a:r>
              <a:rPr lang="en-US" sz="1400" kern="1400" dirty="0">
                <a:solidFill>
                  <a:srgbClr val="000000"/>
                </a:solidFill>
                <a:latin typeface="Calibri" panose="020F0502020204030204" pitchFamily="34" charset="0"/>
              </a:rPr>
              <a:t>October 12-16, 2015</a:t>
            </a:r>
          </a:p>
          <a:p>
            <a:pPr algn="ctr">
              <a:lnSpc>
                <a:spcPct val="119000"/>
              </a:lnSpc>
            </a:pPr>
            <a:r>
              <a:rPr lang="en-US" sz="1400" kern="1400" dirty="0" err="1">
                <a:solidFill>
                  <a:srgbClr val="000000"/>
                </a:solidFill>
                <a:latin typeface="Calibri" panose="020F0502020204030204" pitchFamily="34" charset="0"/>
              </a:rPr>
              <a:t>DiscoverU</a:t>
            </a:r>
            <a:r>
              <a:rPr lang="en-US" sz="1400" kern="1400" dirty="0">
                <a:solidFill>
                  <a:srgbClr val="000000"/>
                </a:solidFill>
                <a:latin typeface="Calibri" panose="020F0502020204030204" pitchFamily="34" charset="0"/>
              </a:rPr>
              <a:t> Continues to Grow</a:t>
            </a:r>
          </a:p>
        </p:txBody>
      </p:sp>
      <p:sp>
        <p:nvSpPr>
          <p:cNvPr id="19" name="Rectangle 18"/>
          <p:cNvSpPr/>
          <p:nvPr/>
        </p:nvSpPr>
        <p:spPr>
          <a:xfrm>
            <a:off x="7262221" y="1906562"/>
            <a:ext cx="1727559" cy="8613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9000"/>
              </a:lnSpc>
            </a:pPr>
            <a:r>
              <a:rPr lang="en-US" sz="1400" kern="1400" dirty="0">
                <a:solidFill>
                  <a:srgbClr val="000000"/>
                </a:solidFill>
                <a:latin typeface="Calibri" panose="020F0502020204030204" pitchFamily="34" charset="0"/>
              </a:rPr>
              <a:t>October 17-21, 2016</a:t>
            </a:r>
          </a:p>
          <a:p>
            <a:pPr algn="ctr">
              <a:lnSpc>
                <a:spcPct val="119000"/>
              </a:lnSpc>
            </a:pPr>
            <a:r>
              <a:rPr lang="en-US" sz="1400" kern="1400" dirty="0">
                <a:solidFill>
                  <a:srgbClr val="000000"/>
                </a:solidFill>
                <a:latin typeface="Calibri" panose="020F0502020204030204" pitchFamily="34" charset="0"/>
              </a:rPr>
              <a:t>4</a:t>
            </a:r>
            <a:r>
              <a:rPr lang="en-US" sz="1400" kern="1400" baseline="30000" dirty="0">
                <a:solidFill>
                  <a:srgbClr val="000000"/>
                </a:solidFill>
                <a:latin typeface="Calibri" panose="020F0502020204030204" pitchFamily="34" charset="0"/>
              </a:rPr>
              <a:t>th</a:t>
            </a:r>
            <a:r>
              <a:rPr lang="en-US" sz="1400" kern="1400" dirty="0">
                <a:solidFill>
                  <a:srgbClr val="000000"/>
                </a:solidFill>
                <a:latin typeface="Calibri" panose="020F0502020204030204" pitchFamily="34" charset="0"/>
              </a:rPr>
              <a:t> Annual </a:t>
            </a:r>
            <a:r>
              <a:rPr lang="en-US" sz="1400" kern="1400" dirty="0" err="1">
                <a:solidFill>
                  <a:srgbClr val="000000"/>
                </a:solidFill>
                <a:latin typeface="Calibri" panose="020F0502020204030204" pitchFamily="34" charset="0"/>
              </a:rPr>
              <a:t>DiscoverU</a:t>
            </a:r>
            <a:r>
              <a:rPr lang="en-US" sz="1400" kern="1400" dirty="0">
                <a:solidFill>
                  <a:srgbClr val="000000"/>
                </a:solidFill>
                <a:latin typeface="Calibri" panose="020F0502020204030204" pitchFamily="34" charset="0"/>
              </a:rPr>
              <a:t> Week</a:t>
            </a:r>
          </a:p>
        </p:txBody>
      </p:sp>
      <p:pic>
        <p:nvPicPr>
          <p:cNvPr id="20" name="Picture 19"/>
          <p:cNvPicPr>
            <a:picLocks noChangeAspect="1"/>
          </p:cNvPicPr>
          <p:nvPr/>
        </p:nvPicPr>
        <p:blipFill>
          <a:blip r:embed="rId2"/>
          <a:stretch>
            <a:fillRect/>
          </a:stretch>
        </p:blipFill>
        <p:spPr>
          <a:xfrm>
            <a:off x="3185109" y="4122317"/>
            <a:ext cx="2899482" cy="162968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91" y="3200102"/>
            <a:ext cx="2462100" cy="652654"/>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231" y="2881279"/>
            <a:ext cx="3206046" cy="113013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5164" y="2921604"/>
            <a:ext cx="2773782" cy="1003636"/>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t="24121" b="13473"/>
          <a:stretch/>
        </p:blipFill>
        <p:spPr>
          <a:xfrm>
            <a:off x="253724" y="4133075"/>
            <a:ext cx="2543834" cy="1587540"/>
          </a:xfrm>
          <a:prstGeom prst="rect">
            <a:avLst/>
          </a:prstGeom>
        </p:spPr>
      </p:pic>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l="-3" t="9769" r="47626" b="9033"/>
          <a:stretch/>
        </p:blipFill>
        <p:spPr>
          <a:xfrm>
            <a:off x="6396038" y="4120442"/>
            <a:ext cx="2556373" cy="1627542"/>
          </a:xfrm>
          <a:prstGeom prst="rect">
            <a:avLst/>
          </a:prstGeom>
        </p:spPr>
      </p:pic>
      <p:sp>
        <p:nvSpPr>
          <p:cNvPr id="29" name="Rectangle 28"/>
          <p:cNvSpPr/>
          <p:nvPr/>
        </p:nvSpPr>
        <p:spPr>
          <a:xfrm>
            <a:off x="253725" y="5960184"/>
            <a:ext cx="8695222" cy="307777"/>
          </a:xfrm>
          <a:prstGeom prst="rect">
            <a:avLst/>
          </a:prstGeom>
        </p:spPr>
        <p:txBody>
          <a:bodyPr wrap="square">
            <a:spAutoFit/>
          </a:bodyPr>
          <a:lstStyle/>
          <a:p>
            <a:pPr lvl="0" algn="ctr"/>
            <a:r>
              <a:rPr lang="en-US" sz="1400" dirty="0">
                <a:solidFill>
                  <a:prstClr val="black"/>
                </a:solidFill>
                <a:latin typeface="Calibri" pitchFamily="34" charset="0"/>
              </a:rPr>
              <a:t>For more </a:t>
            </a:r>
            <a:r>
              <a:rPr lang="en-US" sz="1400" dirty="0" err="1">
                <a:solidFill>
                  <a:prstClr val="black"/>
                </a:solidFill>
                <a:latin typeface="Calibri" pitchFamily="34" charset="0"/>
              </a:rPr>
              <a:t>DiscoverU</a:t>
            </a:r>
            <a:r>
              <a:rPr lang="en-US" sz="1400" dirty="0">
                <a:solidFill>
                  <a:prstClr val="black"/>
                </a:solidFill>
                <a:latin typeface="Calibri" pitchFamily="34" charset="0"/>
              </a:rPr>
              <a:t> history, visit our website: </a:t>
            </a:r>
            <a:r>
              <a:rPr lang="en-US" sz="1400" dirty="0">
                <a:solidFill>
                  <a:srgbClr val="20A8E0"/>
                </a:solidFill>
                <a:latin typeface="Calibri" pitchFamily="34" charset="0"/>
              </a:rPr>
              <a:t>www.discoveruwa.org</a:t>
            </a:r>
            <a:endParaRPr lang="en-US" sz="1400" dirty="0">
              <a:solidFill>
                <a:srgbClr val="20A8E0"/>
              </a:solidFill>
            </a:endParaRPr>
          </a:p>
        </p:txBody>
      </p:sp>
      <p:sp>
        <p:nvSpPr>
          <p:cNvPr id="22" name="TextBox 21"/>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48230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71" y="0"/>
            <a:ext cx="7886700" cy="1325563"/>
          </a:xfrm>
        </p:spPr>
        <p:txBody>
          <a:bodyPr>
            <a:normAutofit/>
          </a:bodyPr>
          <a:lstStyle/>
          <a:p>
            <a:pPr algn="ctr"/>
            <a:r>
              <a:rPr lang="en-US" sz="4000" b="1" dirty="0">
                <a:solidFill>
                  <a:prstClr val="black"/>
                </a:solidFill>
                <a:latin typeface="+mn-lt"/>
              </a:rPr>
              <a:t>Goals</a:t>
            </a:r>
            <a:endParaRPr lang="en-US" sz="4800" b="1" dirty="0">
              <a:latin typeface="+mn-lt"/>
            </a:endParaRPr>
          </a:p>
        </p:txBody>
      </p:sp>
      <p:sp>
        <p:nvSpPr>
          <p:cNvPr id="3" name="Content Placeholder 2"/>
          <p:cNvSpPr>
            <a:spLocks noGrp="1"/>
          </p:cNvSpPr>
          <p:nvPr>
            <p:ph idx="1"/>
          </p:nvPr>
        </p:nvSpPr>
        <p:spPr>
          <a:xfrm>
            <a:off x="627471" y="1325563"/>
            <a:ext cx="7886700" cy="4351338"/>
          </a:xfrm>
        </p:spPr>
        <p:txBody>
          <a:bodyPr>
            <a:normAutofit fontScale="92500"/>
          </a:bodyPr>
          <a:lstStyle/>
          <a:p>
            <a:pPr marL="342900" lvl="0" indent="-342900">
              <a:lnSpc>
                <a:spcPct val="100000"/>
              </a:lnSpc>
              <a:spcBef>
                <a:spcPct val="20000"/>
              </a:spcBef>
              <a:spcAft>
                <a:spcPts val="1200"/>
              </a:spcAft>
            </a:pPr>
            <a:r>
              <a:rPr lang="en-US" dirty="0">
                <a:solidFill>
                  <a:prstClr val="black"/>
                </a:solidFill>
                <a:latin typeface="Calibri" pitchFamily="34" charset="0"/>
              </a:rPr>
              <a:t>Provide all students pre-kindergarten to 12th grade the opportunity to explore their interests and learn about college pathways and career options </a:t>
            </a:r>
          </a:p>
          <a:p>
            <a:pPr marL="342900" lvl="0" indent="-342900">
              <a:lnSpc>
                <a:spcPct val="100000"/>
              </a:lnSpc>
              <a:spcBef>
                <a:spcPct val="20000"/>
              </a:spcBef>
              <a:spcAft>
                <a:spcPts val="1200"/>
              </a:spcAft>
            </a:pPr>
            <a:r>
              <a:rPr lang="en-US" dirty="0">
                <a:solidFill>
                  <a:prstClr val="black"/>
                </a:solidFill>
                <a:latin typeface="Calibri" pitchFamily="34" charset="0"/>
              </a:rPr>
              <a:t>Expose middle and high school students to the career opportunities in our region and help them understand the education and skills needed to get there</a:t>
            </a:r>
          </a:p>
          <a:p>
            <a:pPr marL="342900" lvl="0" indent="-342900">
              <a:lnSpc>
                <a:spcPct val="100000"/>
              </a:lnSpc>
              <a:spcBef>
                <a:spcPct val="20000"/>
              </a:spcBef>
              <a:spcAft>
                <a:spcPts val="1200"/>
              </a:spcAft>
            </a:pPr>
            <a:r>
              <a:rPr lang="en-US" dirty="0">
                <a:solidFill>
                  <a:prstClr val="black"/>
                </a:solidFill>
                <a:latin typeface="Calibri" pitchFamily="34" charset="0"/>
              </a:rPr>
              <a:t>Engage the broader community in supporting college and career awareness and exploration for all students </a:t>
            </a: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33012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71" y="0"/>
            <a:ext cx="7886700" cy="1325563"/>
          </a:xfrm>
        </p:spPr>
        <p:txBody>
          <a:bodyPr>
            <a:normAutofit/>
          </a:bodyPr>
          <a:lstStyle/>
          <a:p>
            <a:pPr algn="ctr"/>
            <a:r>
              <a:rPr lang="en-US" sz="4000" b="1" dirty="0" err="1">
                <a:solidFill>
                  <a:prstClr val="black"/>
                </a:solidFill>
                <a:latin typeface="+mn-lt"/>
              </a:rPr>
              <a:t>DiscoverU</a:t>
            </a:r>
            <a:r>
              <a:rPr lang="en-US" sz="4000" b="1" dirty="0">
                <a:solidFill>
                  <a:prstClr val="black"/>
                </a:solidFill>
                <a:latin typeface="+mn-lt"/>
              </a:rPr>
              <a:t> In Action</a:t>
            </a:r>
            <a:endParaRPr lang="en-US" sz="4800" b="1" dirty="0">
              <a:latin typeface="+mn-lt"/>
            </a:endParaRPr>
          </a:p>
        </p:txBody>
      </p:sp>
      <p:sp>
        <p:nvSpPr>
          <p:cNvPr id="3" name="Content Placeholder 2"/>
          <p:cNvSpPr>
            <a:spLocks noGrp="1"/>
          </p:cNvSpPr>
          <p:nvPr>
            <p:ph idx="1"/>
          </p:nvPr>
        </p:nvSpPr>
        <p:spPr>
          <a:xfrm>
            <a:off x="627470" y="1325563"/>
            <a:ext cx="8132707" cy="4736570"/>
          </a:xfrm>
        </p:spPr>
        <p:txBody>
          <a:bodyPr>
            <a:normAutofit fontScale="92500"/>
          </a:bodyPr>
          <a:lstStyle/>
          <a:p>
            <a:pPr marL="342900" lvl="0" indent="-342900">
              <a:lnSpc>
                <a:spcPct val="100000"/>
              </a:lnSpc>
              <a:spcBef>
                <a:spcPct val="20000"/>
              </a:spcBef>
              <a:spcAft>
                <a:spcPts val="1200"/>
              </a:spcAft>
            </a:pPr>
            <a:r>
              <a:rPr lang="en-US" dirty="0">
                <a:solidFill>
                  <a:prstClr val="black"/>
                </a:solidFill>
                <a:latin typeface="Calibri" pitchFamily="34" charset="0"/>
              </a:rPr>
              <a:t>Teachers, school staff and community partners lead fun and engaging career and college exploration activities</a:t>
            </a:r>
          </a:p>
          <a:p>
            <a:pPr lvl="1">
              <a:lnSpc>
                <a:spcPct val="100000"/>
              </a:lnSpc>
              <a:spcBef>
                <a:spcPct val="20000"/>
              </a:spcBef>
              <a:spcAft>
                <a:spcPts val="1200"/>
              </a:spcAft>
              <a:buFont typeface="Wingdings" panose="05000000000000000000" pitchFamily="2" charset="2"/>
              <a:buChar char="Ø"/>
            </a:pPr>
            <a:r>
              <a:rPr lang="en-US" dirty="0">
                <a:solidFill>
                  <a:prstClr val="black"/>
                </a:solidFill>
                <a:latin typeface="Calibri" pitchFamily="34" charset="0"/>
              </a:rPr>
              <a:t>  Find activity ideas on </a:t>
            </a:r>
            <a:r>
              <a:rPr lang="en-US" dirty="0">
                <a:solidFill>
                  <a:srgbClr val="20A8E0"/>
                </a:solidFill>
                <a:latin typeface="Calibri" pitchFamily="34" charset="0"/>
              </a:rPr>
              <a:t>www.discoveruwa.org</a:t>
            </a:r>
          </a:p>
          <a:p>
            <a:pPr marL="342900" lvl="0" indent="-342900">
              <a:lnSpc>
                <a:spcPct val="100000"/>
              </a:lnSpc>
              <a:spcBef>
                <a:spcPct val="20000"/>
              </a:spcBef>
              <a:spcAft>
                <a:spcPts val="1200"/>
              </a:spcAft>
            </a:pPr>
            <a:r>
              <a:rPr lang="en-US" dirty="0">
                <a:solidFill>
                  <a:prstClr val="black"/>
                </a:solidFill>
                <a:latin typeface="Calibri" pitchFamily="34" charset="0"/>
              </a:rPr>
              <a:t>Post pictures on Facebook and Twitter to #</a:t>
            </a:r>
            <a:r>
              <a:rPr lang="en-US" dirty="0" err="1">
                <a:solidFill>
                  <a:prstClr val="black"/>
                </a:solidFill>
                <a:latin typeface="Calibri" pitchFamily="34" charset="0"/>
              </a:rPr>
              <a:t>DiscoverUWA</a:t>
            </a:r>
            <a:endParaRPr lang="en-US" dirty="0">
              <a:solidFill>
                <a:prstClr val="black"/>
              </a:solidFill>
              <a:latin typeface="Calibri" pitchFamily="34" charset="0"/>
            </a:endParaRPr>
          </a:p>
          <a:p>
            <a:pPr marL="342900" lvl="0" indent="-342900">
              <a:lnSpc>
                <a:spcPct val="100000"/>
              </a:lnSpc>
              <a:spcBef>
                <a:spcPct val="20000"/>
              </a:spcBef>
              <a:spcAft>
                <a:spcPts val="1200"/>
              </a:spcAft>
            </a:pPr>
            <a:r>
              <a:rPr lang="en-US" dirty="0">
                <a:solidFill>
                  <a:prstClr val="black"/>
                </a:solidFill>
                <a:latin typeface="Calibri" pitchFamily="34" charset="0"/>
              </a:rPr>
              <a:t>Science, technology, engineering and math focused career lessons and family engagement activities coming soon to the website</a:t>
            </a:r>
          </a:p>
          <a:p>
            <a:pPr marL="342900" lvl="0" indent="-342900">
              <a:lnSpc>
                <a:spcPct val="100000"/>
              </a:lnSpc>
              <a:spcBef>
                <a:spcPct val="20000"/>
              </a:spcBef>
              <a:spcAft>
                <a:spcPts val="1200"/>
              </a:spcAft>
            </a:pPr>
            <a:r>
              <a:rPr lang="en-US" dirty="0">
                <a:solidFill>
                  <a:prstClr val="black"/>
                </a:solidFill>
                <a:latin typeface="Calibri" pitchFamily="34" charset="0"/>
              </a:rPr>
              <a:t>Not sure where to start—align your activities to our </a:t>
            </a:r>
            <a:r>
              <a:rPr lang="en-US" dirty="0" err="1">
                <a:solidFill>
                  <a:prstClr val="black"/>
                </a:solidFill>
                <a:latin typeface="Calibri" pitchFamily="34" charset="0"/>
              </a:rPr>
              <a:t>DiscoverU</a:t>
            </a:r>
            <a:r>
              <a:rPr lang="en-US" dirty="0">
                <a:solidFill>
                  <a:prstClr val="black"/>
                </a:solidFill>
                <a:latin typeface="Calibri" pitchFamily="34" charset="0"/>
              </a:rPr>
              <a:t> activity days</a:t>
            </a:r>
          </a:p>
        </p:txBody>
      </p:sp>
      <p:sp>
        <p:nvSpPr>
          <p:cNvPr id="4" name="Rectangle 3"/>
          <p:cNvSpPr/>
          <p:nvPr/>
        </p:nvSpPr>
        <p:spPr>
          <a:xfrm>
            <a:off x="2382" y="6400800"/>
            <a:ext cx="9141619" cy="457200"/>
          </a:xfrm>
          <a:prstGeom prst="rect">
            <a:avLst/>
          </a:prstGeom>
          <a:solidFill>
            <a:srgbClr val="20A8E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2" y="6334316"/>
            <a:ext cx="9141619" cy="64008"/>
          </a:xfrm>
          <a:prstGeom prst="rect">
            <a:avLst/>
          </a:prstGeom>
          <a:solidFill>
            <a:srgbClr val="F3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p:nvSpPr>
        <p:spPr>
          <a:xfrm>
            <a:off x="7014755" y="6444734"/>
            <a:ext cx="1629812"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DiscoverUWA</a:t>
            </a:r>
            <a:endParaRPr lang="en-US" dirty="0">
              <a:solidFill>
                <a:schemeClr val="bg1"/>
              </a:solidFill>
            </a:endParaRPr>
          </a:p>
        </p:txBody>
      </p:sp>
    </p:spTree>
    <p:extLst>
      <p:ext uri="{BB962C8B-B14F-4D97-AF65-F5344CB8AC3E}">
        <p14:creationId xmlns:p14="http://schemas.microsoft.com/office/powerpoint/2010/main" val="1697785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1837</Words>
  <Application>Microsoft Office PowerPoint</Application>
  <PresentationFormat>On-screen Show (4:3)</PresentationFormat>
  <Paragraphs>285</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Futura Hv</vt:lpstr>
      <vt:lpstr>MV Boli</vt:lpstr>
      <vt:lpstr>Times New Roman</vt:lpstr>
      <vt:lpstr>Wingdings</vt:lpstr>
      <vt:lpstr>Office Theme</vt:lpstr>
      <vt:lpstr>About this PowerPoint</vt:lpstr>
      <vt:lpstr>           October 17-21, 2016</vt:lpstr>
      <vt:lpstr>What is DiscoverU?</vt:lpstr>
      <vt:lpstr>Where is DiscoverU?</vt:lpstr>
      <vt:lpstr>Why DiscoverU?</vt:lpstr>
      <vt:lpstr>The DiscoverU Effect</vt:lpstr>
      <vt:lpstr>History</vt:lpstr>
      <vt:lpstr>Goals</vt:lpstr>
      <vt:lpstr>DiscoverU In Action</vt:lpstr>
      <vt:lpstr>DiscoverU Activity Days</vt:lpstr>
      <vt:lpstr>DiscoverU Activity Days</vt:lpstr>
      <vt:lpstr>DiscoverU Activity Days</vt:lpstr>
      <vt:lpstr>DiscoverU Activity Days</vt:lpstr>
      <vt:lpstr>DiscoverU Activity Days</vt:lpstr>
      <vt:lpstr>Resources</vt:lpstr>
      <vt:lpstr>Challenge Seattle Partnership</vt:lpstr>
      <vt:lpstr>Challenge Seattle &amp; DiscoverU Partnership</vt:lpstr>
      <vt:lpstr>More Information—Sign Up!</vt:lpstr>
      <vt:lpstr>Swag for Schools &amp; Community Partners</vt:lpstr>
      <vt:lpstr>Contact Us</vt:lpstr>
      <vt:lpstr>THANK YOU for supporting our students in exploring career and college options!</vt:lpstr>
      <vt:lpstr>WARM UP ACTIVITY EXAMPLES  1. Career and College Exploragories 2. My First Career</vt:lpstr>
      <vt:lpstr>Career and College Exploragories</vt:lpstr>
      <vt:lpstr>Career and College Exploragories</vt:lpstr>
      <vt:lpstr>Career and College Exploragories</vt:lpstr>
      <vt:lpstr>My First Career</vt:lpstr>
      <vt:lpstr>My First Career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17-21, 2016</dc:title>
  <dc:creator>Avery Kirsten</dc:creator>
  <cp:lastModifiedBy>Kjerstin Wood</cp:lastModifiedBy>
  <cp:revision>44</cp:revision>
  <cp:lastPrinted>2016-09-13T18:47:34Z</cp:lastPrinted>
  <dcterms:created xsi:type="dcterms:W3CDTF">2016-09-13T00:40:30Z</dcterms:created>
  <dcterms:modified xsi:type="dcterms:W3CDTF">2016-09-22T01:35:00Z</dcterms:modified>
</cp:coreProperties>
</file>